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8" r:id="rId1"/>
  </p:sldMasterIdLst>
  <p:notesMasterIdLst>
    <p:notesMasterId r:id="rId25"/>
  </p:notesMasterIdLst>
  <p:sldIdLst>
    <p:sldId id="448" r:id="rId2"/>
    <p:sldId id="451" r:id="rId3"/>
    <p:sldId id="465" r:id="rId4"/>
    <p:sldId id="544" r:id="rId5"/>
    <p:sldId id="467" r:id="rId6"/>
    <p:sldId id="593" r:id="rId7"/>
    <p:sldId id="536" r:id="rId8"/>
    <p:sldId id="538" r:id="rId9"/>
    <p:sldId id="541" r:id="rId10"/>
    <p:sldId id="459" r:id="rId11"/>
    <p:sldId id="460" r:id="rId12"/>
    <p:sldId id="484" r:id="rId13"/>
    <p:sldId id="747" r:id="rId14"/>
    <p:sldId id="687" r:id="rId15"/>
    <p:sldId id="746" r:id="rId16"/>
    <p:sldId id="748" r:id="rId17"/>
    <p:sldId id="674" r:id="rId18"/>
    <p:sldId id="675" r:id="rId19"/>
    <p:sldId id="676" r:id="rId20"/>
    <p:sldId id="679" r:id="rId21"/>
    <p:sldId id="749" r:id="rId22"/>
    <p:sldId id="670" r:id="rId23"/>
    <p:sldId id="313" r:id="rId24"/>
  </p:sldIdLst>
  <p:sldSz cx="12190413" cy="6858000"/>
  <p:notesSz cx="6761163" cy="9942513"/>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536435" algn="l" rtl="0" fontAlgn="base">
      <a:spcBef>
        <a:spcPct val="0"/>
      </a:spcBef>
      <a:spcAft>
        <a:spcPct val="0"/>
      </a:spcAft>
      <a:defRPr kern="1200">
        <a:solidFill>
          <a:schemeClr val="tx1"/>
        </a:solidFill>
        <a:latin typeface="Arial" charset="0"/>
        <a:ea typeface="+mn-ea"/>
        <a:cs typeface="Arial" charset="0"/>
      </a:defRPr>
    </a:lvl2pPr>
    <a:lvl3pPr marL="1072870" algn="l" rtl="0" fontAlgn="base">
      <a:spcBef>
        <a:spcPct val="0"/>
      </a:spcBef>
      <a:spcAft>
        <a:spcPct val="0"/>
      </a:spcAft>
      <a:defRPr kern="1200">
        <a:solidFill>
          <a:schemeClr val="tx1"/>
        </a:solidFill>
        <a:latin typeface="Arial" charset="0"/>
        <a:ea typeface="+mn-ea"/>
        <a:cs typeface="Arial" charset="0"/>
      </a:defRPr>
    </a:lvl3pPr>
    <a:lvl4pPr marL="1609304" algn="l" rtl="0" fontAlgn="base">
      <a:spcBef>
        <a:spcPct val="0"/>
      </a:spcBef>
      <a:spcAft>
        <a:spcPct val="0"/>
      </a:spcAft>
      <a:defRPr kern="1200">
        <a:solidFill>
          <a:schemeClr val="tx1"/>
        </a:solidFill>
        <a:latin typeface="Arial" charset="0"/>
        <a:ea typeface="+mn-ea"/>
        <a:cs typeface="Arial" charset="0"/>
      </a:defRPr>
    </a:lvl4pPr>
    <a:lvl5pPr marL="2145738" algn="l" rtl="0" fontAlgn="base">
      <a:spcBef>
        <a:spcPct val="0"/>
      </a:spcBef>
      <a:spcAft>
        <a:spcPct val="0"/>
      </a:spcAft>
      <a:defRPr kern="1200">
        <a:solidFill>
          <a:schemeClr val="tx1"/>
        </a:solidFill>
        <a:latin typeface="Arial" charset="0"/>
        <a:ea typeface="+mn-ea"/>
        <a:cs typeface="Arial" charset="0"/>
      </a:defRPr>
    </a:lvl5pPr>
    <a:lvl6pPr marL="2682173" algn="l" defTabSz="1072870" rtl="0" eaLnBrk="1" latinLnBrk="0" hangingPunct="1">
      <a:defRPr kern="1200">
        <a:solidFill>
          <a:schemeClr val="tx1"/>
        </a:solidFill>
        <a:latin typeface="Arial" charset="0"/>
        <a:ea typeface="+mn-ea"/>
        <a:cs typeface="Arial" charset="0"/>
      </a:defRPr>
    </a:lvl6pPr>
    <a:lvl7pPr marL="3218608" algn="l" defTabSz="1072870" rtl="0" eaLnBrk="1" latinLnBrk="0" hangingPunct="1">
      <a:defRPr kern="1200">
        <a:solidFill>
          <a:schemeClr val="tx1"/>
        </a:solidFill>
        <a:latin typeface="Arial" charset="0"/>
        <a:ea typeface="+mn-ea"/>
        <a:cs typeface="Arial" charset="0"/>
      </a:defRPr>
    </a:lvl7pPr>
    <a:lvl8pPr marL="3755042" algn="l" defTabSz="1072870" rtl="0" eaLnBrk="1" latinLnBrk="0" hangingPunct="1">
      <a:defRPr kern="1200">
        <a:solidFill>
          <a:schemeClr val="tx1"/>
        </a:solidFill>
        <a:latin typeface="Arial" charset="0"/>
        <a:ea typeface="+mn-ea"/>
        <a:cs typeface="Arial" charset="0"/>
      </a:defRPr>
    </a:lvl8pPr>
    <a:lvl9pPr marL="4291477" algn="l" defTabSz="107287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15:guide id="1" orient="horz" pos="3132">
          <p15:clr>
            <a:srgbClr val="A4A3A4"/>
          </p15:clr>
        </p15:guide>
        <p15:guide id="2" pos="213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0066"/>
    <a:srgbClr val="00CC99"/>
    <a:srgbClr val="CC0099"/>
    <a:srgbClr val="FF33CC"/>
    <a:srgbClr val="DBEEF4"/>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957" autoAdjust="0"/>
    <p:restoredTop sz="96605" autoAdjust="0"/>
  </p:normalViewPr>
  <p:slideViewPr>
    <p:cSldViewPr>
      <p:cViewPr>
        <p:scale>
          <a:sx n="66" d="100"/>
          <a:sy n="66" d="100"/>
        </p:scale>
        <p:origin x="-2064" y="-1116"/>
      </p:cViewPr>
      <p:guideLst>
        <p:guide orient="horz" pos="2160"/>
        <p:guide pos="3840"/>
      </p:guideLst>
    </p:cSldViewPr>
  </p:slideViewPr>
  <p:outlineViewPr>
    <p:cViewPr>
      <p:scale>
        <a:sx n="33" d="100"/>
        <a:sy n="33" d="100"/>
      </p:scale>
      <p:origin x="0" y="1728"/>
    </p:cViewPr>
  </p:outlineViewPr>
  <p:notesTextViewPr>
    <p:cViewPr>
      <p:scale>
        <a:sx n="100" d="100"/>
        <a:sy n="100" d="100"/>
      </p:scale>
      <p:origin x="0" y="0"/>
    </p:cViewPr>
  </p:notesTextViewPr>
  <p:notesViewPr>
    <p:cSldViewPr>
      <p:cViewPr varScale="1">
        <p:scale>
          <a:sx n="69" d="100"/>
          <a:sy n="69" d="100"/>
        </p:scale>
        <p:origin x="-3318" y="-108"/>
      </p:cViewPr>
      <p:guideLst>
        <p:guide orient="horz" pos="3132"/>
        <p:guide pos="213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29837" cy="497126"/>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dirty="0"/>
          </a:p>
        </p:txBody>
      </p:sp>
      <p:sp>
        <p:nvSpPr>
          <p:cNvPr id="3" name="2 Veri Yer Tutucusu"/>
          <p:cNvSpPr>
            <a:spLocks noGrp="1"/>
          </p:cNvSpPr>
          <p:nvPr>
            <p:ph type="dt" idx="1"/>
          </p:nvPr>
        </p:nvSpPr>
        <p:spPr>
          <a:xfrm>
            <a:off x="3829761" y="0"/>
            <a:ext cx="2929837" cy="497126"/>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7F33CF7-F800-4AE0-B860-0E10A1A88563}" type="datetimeFigureOut">
              <a:rPr lang="tr-TR"/>
              <a:pPr>
                <a:defRPr/>
              </a:pPr>
              <a:t>30.10.2019</a:t>
            </a:fld>
            <a:endParaRPr lang="tr-TR" dirty="0"/>
          </a:p>
        </p:txBody>
      </p:sp>
      <p:sp>
        <p:nvSpPr>
          <p:cNvPr id="4" name="3 Slayt Görüntüsü Yer Tutucusu"/>
          <p:cNvSpPr>
            <a:spLocks noGrp="1" noRot="1" noChangeAspect="1"/>
          </p:cNvSpPr>
          <p:nvPr>
            <p:ph type="sldImg" idx="2"/>
          </p:nvPr>
        </p:nvSpPr>
        <p:spPr>
          <a:xfrm>
            <a:off x="68263" y="746125"/>
            <a:ext cx="6624637" cy="3727450"/>
          </a:xfrm>
          <a:prstGeom prst="rect">
            <a:avLst/>
          </a:prstGeom>
          <a:noFill/>
          <a:ln w="12700">
            <a:solidFill>
              <a:prstClr val="black"/>
            </a:solidFill>
          </a:ln>
        </p:spPr>
        <p:txBody>
          <a:bodyPr vert="horz" lIns="91440" tIns="45720" rIns="91440" bIns="45720" rtlCol="0" anchor="ctr"/>
          <a:lstStyle/>
          <a:p>
            <a:pPr lvl="0"/>
            <a:endParaRPr lang="tr-TR" noProof="0" dirty="0"/>
          </a:p>
        </p:txBody>
      </p:sp>
      <p:sp>
        <p:nvSpPr>
          <p:cNvPr id="5" name="4 Not Yer Tutucusu"/>
          <p:cNvSpPr>
            <a:spLocks noGrp="1"/>
          </p:cNvSpPr>
          <p:nvPr>
            <p:ph type="body" sz="quarter" idx="3"/>
          </p:nvPr>
        </p:nvSpPr>
        <p:spPr>
          <a:xfrm>
            <a:off x="676117" y="4722694"/>
            <a:ext cx="5408930" cy="4474131"/>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dirty="0"/>
          </a:p>
        </p:txBody>
      </p:sp>
      <p:sp>
        <p:nvSpPr>
          <p:cNvPr id="7" name="6 Slayt Numarası Yer Tutucusu"/>
          <p:cNvSpPr>
            <a:spLocks noGrp="1"/>
          </p:cNvSpPr>
          <p:nvPr>
            <p:ph type="sldNum" sz="quarter" idx="5"/>
          </p:nvPr>
        </p:nvSpPr>
        <p:spPr>
          <a:xfrm>
            <a:off x="3829761" y="9443662"/>
            <a:ext cx="2929837" cy="497126"/>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5A6F1D0-B27D-4D7F-92DB-502E2124982B}" type="slidenum">
              <a:rPr lang="tr-TR"/>
              <a:pPr>
                <a:defRPr/>
              </a:pPr>
              <a:t>‹#›</a:t>
            </a:fld>
            <a:endParaRPr lang="tr-TR" dirty="0"/>
          </a:p>
        </p:txBody>
      </p:sp>
    </p:spTree>
    <p:extLst>
      <p:ext uri="{BB962C8B-B14F-4D97-AF65-F5344CB8AC3E}">
        <p14:creationId xmlns:p14="http://schemas.microsoft.com/office/powerpoint/2010/main" val="34468674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mn-lt"/>
        <a:ea typeface="+mn-ea"/>
        <a:cs typeface="+mn-cs"/>
      </a:defRPr>
    </a:lvl1pPr>
    <a:lvl2pPr marL="536435" algn="l" rtl="0" eaLnBrk="0" fontAlgn="base" hangingPunct="0">
      <a:spcBef>
        <a:spcPct val="30000"/>
      </a:spcBef>
      <a:spcAft>
        <a:spcPct val="0"/>
      </a:spcAft>
      <a:defRPr sz="1400" kern="1200">
        <a:solidFill>
          <a:schemeClr val="tx1"/>
        </a:solidFill>
        <a:latin typeface="+mn-lt"/>
        <a:ea typeface="+mn-ea"/>
        <a:cs typeface="+mn-cs"/>
      </a:defRPr>
    </a:lvl2pPr>
    <a:lvl3pPr marL="1072870" algn="l" rtl="0" eaLnBrk="0" fontAlgn="base" hangingPunct="0">
      <a:spcBef>
        <a:spcPct val="30000"/>
      </a:spcBef>
      <a:spcAft>
        <a:spcPct val="0"/>
      </a:spcAft>
      <a:defRPr sz="1400" kern="1200">
        <a:solidFill>
          <a:schemeClr val="tx1"/>
        </a:solidFill>
        <a:latin typeface="+mn-lt"/>
        <a:ea typeface="+mn-ea"/>
        <a:cs typeface="+mn-cs"/>
      </a:defRPr>
    </a:lvl3pPr>
    <a:lvl4pPr marL="1609304" algn="l" rtl="0" eaLnBrk="0" fontAlgn="base" hangingPunct="0">
      <a:spcBef>
        <a:spcPct val="30000"/>
      </a:spcBef>
      <a:spcAft>
        <a:spcPct val="0"/>
      </a:spcAft>
      <a:defRPr sz="1400" kern="1200">
        <a:solidFill>
          <a:schemeClr val="tx1"/>
        </a:solidFill>
        <a:latin typeface="+mn-lt"/>
        <a:ea typeface="+mn-ea"/>
        <a:cs typeface="+mn-cs"/>
      </a:defRPr>
    </a:lvl4pPr>
    <a:lvl5pPr marL="2145738" algn="l" rtl="0" eaLnBrk="0" fontAlgn="base" hangingPunct="0">
      <a:spcBef>
        <a:spcPct val="30000"/>
      </a:spcBef>
      <a:spcAft>
        <a:spcPct val="0"/>
      </a:spcAft>
      <a:defRPr sz="1400" kern="1200">
        <a:solidFill>
          <a:schemeClr val="tx1"/>
        </a:solidFill>
        <a:latin typeface="+mn-lt"/>
        <a:ea typeface="+mn-ea"/>
        <a:cs typeface="+mn-cs"/>
      </a:defRPr>
    </a:lvl5pPr>
    <a:lvl6pPr marL="2682173" algn="l" defTabSz="1072870" rtl="0" eaLnBrk="1" latinLnBrk="0" hangingPunct="1">
      <a:defRPr sz="1400" kern="1200">
        <a:solidFill>
          <a:schemeClr val="tx1"/>
        </a:solidFill>
        <a:latin typeface="+mn-lt"/>
        <a:ea typeface="+mn-ea"/>
        <a:cs typeface="+mn-cs"/>
      </a:defRPr>
    </a:lvl6pPr>
    <a:lvl7pPr marL="3218608" algn="l" defTabSz="1072870" rtl="0" eaLnBrk="1" latinLnBrk="0" hangingPunct="1">
      <a:defRPr sz="1400" kern="1200">
        <a:solidFill>
          <a:schemeClr val="tx1"/>
        </a:solidFill>
        <a:latin typeface="+mn-lt"/>
        <a:ea typeface="+mn-ea"/>
        <a:cs typeface="+mn-cs"/>
      </a:defRPr>
    </a:lvl7pPr>
    <a:lvl8pPr marL="3755042" algn="l" defTabSz="1072870" rtl="0" eaLnBrk="1" latinLnBrk="0" hangingPunct="1">
      <a:defRPr sz="1400" kern="1200">
        <a:solidFill>
          <a:schemeClr val="tx1"/>
        </a:solidFill>
        <a:latin typeface="+mn-lt"/>
        <a:ea typeface="+mn-ea"/>
        <a:cs typeface="+mn-cs"/>
      </a:defRPr>
    </a:lvl8pPr>
    <a:lvl9pPr marL="4291477" algn="l" defTabSz="1072870"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3802" y="1122363"/>
            <a:ext cx="9142810" cy="2387600"/>
          </a:xfrm>
        </p:spPr>
        <p:txBody>
          <a:bodyPr anchor="b"/>
          <a:lstStyle>
            <a:lvl1pPr algn="ctr">
              <a:defRPr sz="5999"/>
            </a:lvl1pPr>
          </a:lstStyle>
          <a:p>
            <a:r>
              <a:rPr lang="tr-TR" smtClean="0"/>
              <a:t>Asıl başlık stili için tıklatın</a:t>
            </a:r>
            <a:endParaRPr lang="tr-TR"/>
          </a:p>
        </p:txBody>
      </p:sp>
      <p:sp>
        <p:nvSpPr>
          <p:cNvPr id="3" name="Alt Başlık 2"/>
          <p:cNvSpPr>
            <a:spLocks noGrp="1"/>
          </p:cNvSpPr>
          <p:nvPr>
            <p:ph type="subTitle" idx="1"/>
          </p:nvPr>
        </p:nvSpPr>
        <p:spPr>
          <a:xfrm>
            <a:off x="1523802" y="3602038"/>
            <a:ext cx="9142810" cy="1655762"/>
          </a:xfrm>
        </p:spPr>
        <p:txBody>
          <a:bodyPr/>
          <a:lstStyle>
            <a:lvl1pPr marL="0" indent="0" algn="ctr">
              <a:buNone/>
              <a:defRPr sz="2400"/>
            </a:lvl1pPr>
            <a:lvl2pPr marL="457154" indent="0" algn="ctr">
              <a:buNone/>
              <a:defRPr sz="2000"/>
            </a:lvl2pPr>
            <a:lvl3pPr marL="914309" indent="0" algn="ctr">
              <a:buNone/>
              <a:defRPr sz="1800"/>
            </a:lvl3pPr>
            <a:lvl4pPr marL="1371463" indent="0" algn="ctr">
              <a:buNone/>
              <a:defRPr sz="1600"/>
            </a:lvl4pPr>
            <a:lvl5pPr marL="1828617" indent="0" algn="ctr">
              <a:buNone/>
              <a:defRPr sz="1600"/>
            </a:lvl5pPr>
            <a:lvl6pPr marL="2285771" indent="0" algn="ctr">
              <a:buNone/>
              <a:defRPr sz="1600"/>
            </a:lvl6pPr>
            <a:lvl7pPr marL="2742926" indent="0" algn="ctr">
              <a:buNone/>
              <a:defRPr sz="1600"/>
            </a:lvl7pPr>
            <a:lvl8pPr marL="3200080" indent="0" algn="ctr">
              <a:buNone/>
              <a:defRPr sz="1600"/>
            </a:lvl8pPr>
            <a:lvl9pPr marL="3657234"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pPr>
              <a:defRPr/>
            </a:pPr>
            <a:fld id="{5069D178-02AB-4124-9FEC-6FFF3FDDD249}" type="datetimeFigureOut">
              <a:rPr lang="tr-TR" smtClean="0"/>
              <a:pPr>
                <a:defRPr/>
              </a:pPr>
              <a:t>30.10.2019</a:t>
            </a:fld>
            <a:endParaRPr lang="tr-TR" dirty="0"/>
          </a:p>
        </p:txBody>
      </p:sp>
      <p:sp>
        <p:nvSpPr>
          <p:cNvPr id="5" name="Altbilgi Yer Tutucusu 4"/>
          <p:cNvSpPr>
            <a:spLocks noGrp="1"/>
          </p:cNvSpPr>
          <p:nvPr>
            <p:ph type="ftr" sz="quarter" idx="11"/>
          </p:nvPr>
        </p:nvSpPr>
        <p:spPr/>
        <p:txBody>
          <a:bodyPr/>
          <a:lstStyle/>
          <a:p>
            <a:pPr>
              <a:defRPr/>
            </a:pPr>
            <a:endParaRPr lang="tr-TR" dirty="0"/>
          </a:p>
        </p:txBody>
      </p:sp>
      <p:sp>
        <p:nvSpPr>
          <p:cNvPr id="6" name="Slayt Numarası Yer Tutucusu 5"/>
          <p:cNvSpPr>
            <a:spLocks noGrp="1"/>
          </p:cNvSpPr>
          <p:nvPr>
            <p:ph type="sldNum" sz="quarter" idx="12"/>
          </p:nvPr>
        </p:nvSpPr>
        <p:spPr/>
        <p:txBody>
          <a:bodyPr/>
          <a:lstStyle/>
          <a:p>
            <a:pPr>
              <a:defRPr/>
            </a:pPr>
            <a:fld id="{DF614070-9012-4035-B896-FFC1D139A00B}" type="slidenum">
              <a:rPr lang="tr-TR" smtClean="0"/>
              <a:pPr>
                <a:defRPr/>
              </a:pPr>
              <a:t>‹#›</a:t>
            </a:fld>
            <a:endParaRPr lang="tr-TR" dirty="0"/>
          </a:p>
        </p:txBody>
      </p:sp>
    </p:spTree>
    <p:extLst>
      <p:ext uri="{BB962C8B-B14F-4D97-AF65-F5344CB8AC3E}">
        <p14:creationId xmlns:p14="http://schemas.microsoft.com/office/powerpoint/2010/main" val="3602038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fld id="{394A9A26-15CF-48BF-8AE0-5026257F4888}" type="datetimeFigureOut">
              <a:rPr lang="tr-TR" smtClean="0"/>
              <a:pPr>
                <a:defRPr/>
              </a:pPr>
              <a:t>30.10.2019</a:t>
            </a:fld>
            <a:endParaRPr lang="tr-TR" dirty="0"/>
          </a:p>
        </p:txBody>
      </p:sp>
      <p:sp>
        <p:nvSpPr>
          <p:cNvPr id="5" name="Altbilgi Yer Tutucusu 4"/>
          <p:cNvSpPr>
            <a:spLocks noGrp="1"/>
          </p:cNvSpPr>
          <p:nvPr>
            <p:ph type="ftr" sz="quarter" idx="11"/>
          </p:nvPr>
        </p:nvSpPr>
        <p:spPr/>
        <p:txBody>
          <a:bodyPr/>
          <a:lstStyle/>
          <a:p>
            <a:pPr>
              <a:defRPr/>
            </a:pPr>
            <a:endParaRPr lang="tr-TR" dirty="0"/>
          </a:p>
        </p:txBody>
      </p:sp>
      <p:sp>
        <p:nvSpPr>
          <p:cNvPr id="6" name="Slayt Numarası Yer Tutucusu 5"/>
          <p:cNvSpPr>
            <a:spLocks noGrp="1"/>
          </p:cNvSpPr>
          <p:nvPr>
            <p:ph type="sldNum" sz="quarter" idx="12"/>
          </p:nvPr>
        </p:nvSpPr>
        <p:spPr/>
        <p:txBody>
          <a:bodyPr/>
          <a:lstStyle/>
          <a:p>
            <a:pPr>
              <a:defRPr/>
            </a:pPr>
            <a:fld id="{CBA84B65-5A3F-4F4B-807A-47265CA9794F}" type="slidenum">
              <a:rPr lang="tr-TR" smtClean="0"/>
              <a:pPr>
                <a:defRPr/>
              </a:pPr>
              <a:t>‹#›</a:t>
            </a:fld>
            <a:endParaRPr lang="tr-TR" dirty="0"/>
          </a:p>
        </p:txBody>
      </p:sp>
    </p:spTree>
    <p:extLst>
      <p:ext uri="{BB962C8B-B14F-4D97-AF65-F5344CB8AC3E}">
        <p14:creationId xmlns:p14="http://schemas.microsoft.com/office/powerpoint/2010/main" val="3257131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3764" y="365125"/>
            <a:ext cx="2628558"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091" y="365125"/>
            <a:ext cx="7733293"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fld id="{30612A3A-0A67-4736-AF82-9B2119548656}" type="datetimeFigureOut">
              <a:rPr lang="tr-TR" smtClean="0"/>
              <a:pPr>
                <a:defRPr/>
              </a:pPr>
              <a:t>30.10.2019</a:t>
            </a:fld>
            <a:endParaRPr lang="tr-TR" dirty="0"/>
          </a:p>
        </p:txBody>
      </p:sp>
      <p:sp>
        <p:nvSpPr>
          <p:cNvPr id="5" name="Altbilgi Yer Tutucusu 4"/>
          <p:cNvSpPr>
            <a:spLocks noGrp="1"/>
          </p:cNvSpPr>
          <p:nvPr>
            <p:ph type="ftr" sz="quarter" idx="11"/>
          </p:nvPr>
        </p:nvSpPr>
        <p:spPr/>
        <p:txBody>
          <a:bodyPr/>
          <a:lstStyle/>
          <a:p>
            <a:pPr>
              <a:defRPr/>
            </a:pPr>
            <a:endParaRPr lang="tr-TR" dirty="0"/>
          </a:p>
        </p:txBody>
      </p:sp>
      <p:sp>
        <p:nvSpPr>
          <p:cNvPr id="6" name="Slayt Numarası Yer Tutucusu 5"/>
          <p:cNvSpPr>
            <a:spLocks noGrp="1"/>
          </p:cNvSpPr>
          <p:nvPr>
            <p:ph type="sldNum" sz="quarter" idx="12"/>
          </p:nvPr>
        </p:nvSpPr>
        <p:spPr/>
        <p:txBody>
          <a:bodyPr/>
          <a:lstStyle/>
          <a:p>
            <a:pPr>
              <a:defRPr/>
            </a:pPr>
            <a:fld id="{70FFC144-5C0E-4DA1-8160-9393078AE272}" type="slidenum">
              <a:rPr lang="tr-TR" smtClean="0"/>
              <a:pPr>
                <a:defRPr/>
              </a:pPr>
              <a:t>‹#›</a:t>
            </a:fld>
            <a:endParaRPr lang="tr-TR" dirty="0"/>
          </a:p>
        </p:txBody>
      </p:sp>
    </p:spTree>
    <p:extLst>
      <p:ext uri="{BB962C8B-B14F-4D97-AF65-F5344CB8AC3E}">
        <p14:creationId xmlns:p14="http://schemas.microsoft.com/office/powerpoint/2010/main" val="1187531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3 Veri Yer Tutucusu"/>
          <p:cNvSpPr>
            <a:spLocks noGrp="1"/>
          </p:cNvSpPr>
          <p:nvPr>
            <p:ph type="dt" sz="half" idx="10"/>
          </p:nvPr>
        </p:nvSpPr>
        <p:spPr>
          <a:xfrm>
            <a:off x="609520" y="6356350"/>
            <a:ext cx="2844430" cy="365125"/>
          </a:xfrm>
          <a:prstGeom prst="rect">
            <a:avLst/>
          </a:prstGeom>
        </p:spPr>
        <p:txBody>
          <a:bodyPr/>
          <a:lstStyle>
            <a:lvl1pPr>
              <a:defRPr/>
            </a:lvl1pPr>
          </a:lstStyle>
          <a:p>
            <a:pPr>
              <a:defRPr/>
            </a:pPr>
            <a:fld id="{1774CAC7-7F51-4816-AEA6-E826C9E2EC1F}" type="datetimeFigureOut">
              <a:rPr lang="tr-TR"/>
              <a:pPr>
                <a:defRPr/>
              </a:pPr>
              <a:t>30.10.2019</a:t>
            </a:fld>
            <a:endParaRPr lang="tr-TR" dirty="0"/>
          </a:p>
        </p:txBody>
      </p:sp>
      <p:sp>
        <p:nvSpPr>
          <p:cNvPr id="3" name="4 Altbilgi Yer Tutucusu"/>
          <p:cNvSpPr>
            <a:spLocks noGrp="1"/>
          </p:cNvSpPr>
          <p:nvPr>
            <p:ph type="ftr" sz="quarter" idx="11"/>
          </p:nvPr>
        </p:nvSpPr>
        <p:spPr>
          <a:xfrm>
            <a:off x="4165059" y="6356350"/>
            <a:ext cx="3860297" cy="365125"/>
          </a:xfrm>
          <a:prstGeom prst="rect">
            <a:avLst/>
          </a:prstGeom>
        </p:spPr>
        <p:txBody>
          <a:bodyPr/>
          <a:lstStyle>
            <a:lvl1pPr>
              <a:defRPr/>
            </a:lvl1pPr>
          </a:lstStyle>
          <a:p>
            <a:pPr>
              <a:defRPr/>
            </a:pPr>
            <a:endParaRPr lang="tr-TR" dirty="0"/>
          </a:p>
        </p:txBody>
      </p:sp>
      <p:sp>
        <p:nvSpPr>
          <p:cNvPr id="4" name="5 Slayt Numarası Yer Tutucusu"/>
          <p:cNvSpPr>
            <a:spLocks noGrp="1"/>
          </p:cNvSpPr>
          <p:nvPr>
            <p:ph type="sldNum" sz="quarter" idx="12"/>
          </p:nvPr>
        </p:nvSpPr>
        <p:spPr>
          <a:xfrm>
            <a:off x="8736463" y="6356350"/>
            <a:ext cx="2844430" cy="365125"/>
          </a:xfrm>
          <a:prstGeom prst="rect">
            <a:avLst/>
          </a:prstGeom>
        </p:spPr>
        <p:txBody>
          <a:bodyPr/>
          <a:lstStyle>
            <a:lvl1pPr>
              <a:defRPr/>
            </a:lvl1pPr>
          </a:lstStyle>
          <a:p>
            <a:pPr>
              <a:defRPr/>
            </a:pPr>
            <a:fld id="{A28FEBEB-E704-494A-B7EF-3C6D881A3579}" type="slidenum">
              <a:rPr lang="tr-TR"/>
              <a:pPr>
                <a:defRPr/>
              </a:pPr>
              <a:t>‹#›</a:t>
            </a:fld>
            <a:endParaRPr lang="tr-TR" dirty="0"/>
          </a:p>
        </p:txBody>
      </p:sp>
    </p:spTree>
    <p:extLst>
      <p:ext uri="{BB962C8B-B14F-4D97-AF65-F5344CB8AC3E}">
        <p14:creationId xmlns:p14="http://schemas.microsoft.com/office/powerpoint/2010/main" val="79486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Başlık Slaydı">
    <p:spTree>
      <p:nvGrpSpPr>
        <p:cNvPr id="1" name=""/>
        <p:cNvGrpSpPr/>
        <p:nvPr/>
      </p:nvGrpSpPr>
      <p:grpSpPr>
        <a:xfrm>
          <a:off x="0" y="0"/>
          <a:ext cx="0" cy="0"/>
          <a:chOff x="0" y="0"/>
          <a:chExt cx="0" cy="0"/>
        </a:xfrm>
      </p:grpSpPr>
      <p:sp>
        <p:nvSpPr>
          <p:cNvPr id="9" name="8 Dikdörtgen"/>
          <p:cNvSpPr/>
          <p:nvPr userDrawn="1"/>
        </p:nvSpPr>
        <p:spPr>
          <a:xfrm flipH="1">
            <a:off x="1" y="1"/>
            <a:ext cx="12190412" cy="791905"/>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0458" tIns="40229" rIns="80458" bIns="40229" rtlCol="0" anchor="ctr"/>
          <a:lstStyle/>
          <a:p>
            <a:pPr algn="ctr">
              <a:lnSpc>
                <a:spcPct val="80000"/>
              </a:lnSpc>
              <a:defRPr/>
            </a:pPr>
            <a:endParaRPr lang="tr-TR" sz="2500" b="1" dirty="0" smtClean="0">
              <a:solidFill>
                <a:schemeClr val="bg1">
                  <a:lumMod val="50000"/>
                </a:schemeClr>
              </a:solidFill>
              <a:effectLst>
                <a:outerShdw blurRad="38100" dist="38100" dir="2700000" algn="tl">
                  <a:srgbClr val="000000"/>
                </a:outerShdw>
              </a:effectLst>
              <a:latin typeface="Verdana" pitchFamily="34" charset="0"/>
              <a:ea typeface="Verdana" pitchFamily="34" charset="0"/>
              <a:cs typeface="Verdana" pitchFamily="34" charset="0"/>
            </a:endParaRPr>
          </a:p>
        </p:txBody>
      </p:sp>
      <p:pic>
        <p:nvPicPr>
          <p:cNvPr id="10" name="Picture 2" descr="D:\ORTAK\Yeni Logolar\hsm logo.png"/>
          <p:cNvPicPr>
            <a:picLocks noChangeAspect="1" noChangeArrowheads="1"/>
          </p:cNvPicPr>
          <p:nvPr userDrawn="1"/>
        </p:nvPicPr>
        <p:blipFill>
          <a:blip r:embed="rId2" cstate="print"/>
          <a:srcRect/>
          <a:stretch>
            <a:fillRect/>
          </a:stretch>
        </p:blipFill>
        <p:spPr bwMode="auto">
          <a:xfrm>
            <a:off x="144016" y="-15489"/>
            <a:ext cx="988824" cy="852802"/>
          </a:xfrm>
          <a:prstGeom prst="rect">
            <a:avLst/>
          </a:prstGeom>
          <a:noFill/>
        </p:spPr>
      </p:pic>
    </p:spTree>
    <p:extLst>
      <p:ext uri="{BB962C8B-B14F-4D97-AF65-F5344CB8AC3E}">
        <p14:creationId xmlns:p14="http://schemas.microsoft.com/office/powerpoint/2010/main" val="1399658548"/>
      </p:ext>
    </p:extLst>
  </p:cSld>
  <p:clrMapOvr>
    <a:masterClrMapping/>
  </p:clrMapOvr>
  <p:transition spd="med">
    <p:cu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fld id="{950A137D-BF66-473B-864D-B4D4A6D9881D}" type="datetimeFigureOut">
              <a:rPr lang="tr-TR" smtClean="0"/>
              <a:pPr>
                <a:defRPr/>
              </a:pPr>
              <a:t>30.10.2019</a:t>
            </a:fld>
            <a:endParaRPr lang="tr-TR" dirty="0"/>
          </a:p>
        </p:txBody>
      </p:sp>
      <p:sp>
        <p:nvSpPr>
          <p:cNvPr id="5" name="Altbilgi Yer Tutucusu 4"/>
          <p:cNvSpPr>
            <a:spLocks noGrp="1"/>
          </p:cNvSpPr>
          <p:nvPr>
            <p:ph type="ftr" sz="quarter" idx="11"/>
          </p:nvPr>
        </p:nvSpPr>
        <p:spPr/>
        <p:txBody>
          <a:bodyPr/>
          <a:lstStyle/>
          <a:p>
            <a:pPr>
              <a:defRPr/>
            </a:pPr>
            <a:endParaRPr lang="tr-TR" dirty="0"/>
          </a:p>
        </p:txBody>
      </p:sp>
      <p:sp>
        <p:nvSpPr>
          <p:cNvPr id="6" name="Slayt Numarası Yer Tutucusu 5"/>
          <p:cNvSpPr>
            <a:spLocks noGrp="1"/>
          </p:cNvSpPr>
          <p:nvPr>
            <p:ph type="sldNum" sz="quarter" idx="12"/>
          </p:nvPr>
        </p:nvSpPr>
        <p:spPr/>
        <p:txBody>
          <a:bodyPr/>
          <a:lstStyle/>
          <a:p>
            <a:pPr>
              <a:defRPr/>
            </a:pPr>
            <a:fld id="{F7412097-AD35-401D-991C-F2F57F28D75F}" type="slidenum">
              <a:rPr lang="tr-TR" smtClean="0"/>
              <a:pPr>
                <a:defRPr/>
              </a:pPr>
              <a:t>‹#›</a:t>
            </a:fld>
            <a:endParaRPr lang="tr-TR" dirty="0"/>
          </a:p>
        </p:txBody>
      </p:sp>
    </p:spTree>
    <p:extLst>
      <p:ext uri="{BB962C8B-B14F-4D97-AF65-F5344CB8AC3E}">
        <p14:creationId xmlns:p14="http://schemas.microsoft.com/office/powerpoint/2010/main" val="536618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742" y="1709739"/>
            <a:ext cx="10514231" cy="2852737"/>
          </a:xfrm>
        </p:spPr>
        <p:txBody>
          <a:bodyPr anchor="b"/>
          <a:lstStyle>
            <a:lvl1pPr>
              <a:defRPr sz="5999"/>
            </a:lvl1pPr>
          </a:lstStyle>
          <a:p>
            <a:r>
              <a:rPr lang="tr-TR" smtClean="0"/>
              <a:t>Asıl başlık stili için tıklatın</a:t>
            </a:r>
            <a:endParaRPr lang="tr-TR"/>
          </a:p>
        </p:txBody>
      </p:sp>
      <p:sp>
        <p:nvSpPr>
          <p:cNvPr id="3" name="Metin Yer Tutucusu 2"/>
          <p:cNvSpPr>
            <a:spLocks noGrp="1"/>
          </p:cNvSpPr>
          <p:nvPr>
            <p:ph type="body" idx="1"/>
          </p:nvPr>
        </p:nvSpPr>
        <p:spPr>
          <a:xfrm>
            <a:off x="831742" y="4589464"/>
            <a:ext cx="10514231" cy="1500187"/>
          </a:xfrm>
        </p:spPr>
        <p:txBody>
          <a:bodyPr/>
          <a:lstStyle>
            <a:lvl1pPr marL="0" indent="0">
              <a:buNone/>
              <a:defRPr sz="2400">
                <a:solidFill>
                  <a:schemeClr val="tx1">
                    <a:tint val="75000"/>
                  </a:schemeClr>
                </a:solidFill>
              </a:defRPr>
            </a:lvl1pPr>
            <a:lvl2pPr marL="457154" indent="0">
              <a:buNone/>
              <a:defRPr sz="2000">
                <a:solidFill>
                  <a:schemeClr val="tx1">
                    <a:tint val="75000"/>
                  </a:schemeClr>
                </a:solidFill>
              </a:defRPr>
            </a:lvl2pPr>
            <a:lvl3pPr marL="914309" indent="0">
              <a:buNone/>
              <a:defRPr sz="1800">
                <a:solidFill>
                  <a:schemeClr val="tx1">
                    <a:tint val="75000"/>
                  </a:schemeClr>
                </a:solidFill>
              </a:defRPr>
            </a:lvl3pPr>
            <a:lvl4pPr marL="1371463" indent="0">
              <a:buNone/>
              <a:defRPr sz="1600">
                <a:solidFill>
                  <a:schemeClr val="tx1">
                    <a:tint val="75000"/>
                  </a:schemeClr>
                </a:solidFill>
              </a:defRPr>
            </a:lvl4pPr>
            <a:lvl5pPr marL="1828617" indent="0">
              <a:buNone/>
              <a:defRPr sz="1600">
                <a:solidFill>
                  <a:schemeClr val="tx1">
                    <a:tint val="75000"/>
                  </a:schemeClr>
                </a:solidFill>
              </a:defRPr>
            </a:lvl5pPr>
            <a:lvl6pPr marL="2285771" indent="0">
              <a:buNone/>
              <a:defRPr sz="1600">
                <a:solidFill>
                  <a:schemeClr val="tx1">
                    <a:tint val="75000"/>
                  </a:schemeClr>
                </a:solidFill>
              </a:defRPr>
            </a:lvl6pPr>
            <a:lvl7pPr marL="2742926" indent="0">
              <a:buNone/>
              <a:defRPr sz="1600">
                <a:solidFill>
                  <a:schemeClr val="tx1">
                    <a:tint val="75000"/>
                  </a:schemeClr>
                </a:solidFill>
              </a:defRPr>
            </a:lvl7pPr>
            <a:lvl8pPr marL="3200080" indent="0">
              <a:buNone/>
              <a:defRPr sz="1600">
                <a:solidFill>
                  <a:schemeClr val="tx1">
                    <a:tint val="75000"/>
                  </a:schemeClr>
                </a:solidFill>
              </a:defRPr>
            </a:lvl8pPr>
            <a:lvl9pPr marL="3657234"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pPr>
              <a:defRPr/>
            </a:pPr>
            <a:fld id="{0A02C2E2-18DB-41FB-A522-D11229FCF402}" type="datetimeFigureOut">
              <a:rPr lang="tr-TR" smtClean="0"/>
              <a:pPr>
                <a:defRPr/>
              </a:pPr>
              <a:t>30.10.2019</a:t>
            </a:fld>
            <a:endParaRPr lang="tr-TR" dirty="0"/>
          </a:p>
        </p:txBody>
      </p:sp>
      <p:sp>
        <p:nvSpPr>
          <p:cNvPr id="5" name="Altbilgi Yer Tutucusu 4"/>
          <p:cNvSpPr>
            <a:spLocks noGrp="1"/>
          </p:cNvSpPr>
          <p:nvPr>
            <p:ph type="ftr" sz="quarter" idx="11"/>
          </p:nvPr>
        </p:nvSpPr>
        <p:spPr/>
        <p:txBody>
          <a:bodyPr/>
          <a:lstStyle/>
          <a:p>
            <a:pPr>
              <a:defRPr/>
            </a:pPr>
            <a:endParaRPr lang="tr-TR" dirty="0"/>
          </a:p>
        </p:txBody>
      </p:sp>
      <p:sp>
        <p:nvSpPr>
          <p:cNvPr id="6" name="Slayt Numarası Yer Tutucusu 5"/>
          <p:cNvSpPr>
            <a:spLocks noGrp="1"/>
          </p:cNvSpPr>
          <p:nvPr>
            <p:ph type="sldNum" sz="quarter" idx="12"/>
          </p:nvPr>
        </p:nvSpPr>
        <p:spPr/>
        <p:txBody>
          <a:bodyPr/>
          <a:lstStyle/>
          <a:p>
            <a:pPr>
              <a:defRPr/>
            </a:pPr>
            <a:fld id="{72E82A7D-8D36-4A31-B68E-84FD0B0F4CEC}" type="slidenum">
              <a:rPr lang="tr-TR" smtClean="0"/>
              <a:pPr>
                <a:defRPr/>
              </a:pPr>
              <a:t>‹#›</a:t>
            </a:fld>
            <a:endParaRPr lang="tr-TR" dirty="0"/>
          </a:p>
        </p:txBody>
      </p:sp>
    </p:spTree>
    <p:extLst>
      <p:ext uri="{BB962C8B-B14F-4D97-AF65-F5344CB8AC3E}">
        <p14:creationId xmlns:p14="http://schemas.microsoft.com/office/powerpoint/2010/main" val="317734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091" y="1825625"/>
            <a:ext cx="5180926"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1396" y="1825625"/>
            <a:ext cx="5180926"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pPr>
              <a:defRPr/>
            </a:pPr>
            <a:fld id="{EA09BE44-C5F4-4DF9-AA24-041F82B558CC}" type="datetimeFigureOut">
              <a:rPr lang="tr-TR" smtClean="0"/>
              <a:pPr>
                <a:defRPr/>
              </a:pPr>
              <a:t>30.10.2019</a:t>
            </a:fld>
            <a:endParaRPr lang="tr-TR" dirty="0"/>
          </a:p>
        </p:txBody>
      </p:sp>
      <p:sp>
        <p:nvSpPr>
          <p:cNvPr id="6" name="Altbilgi Yer Tutucusu 5"/>
          <p:cNvSpPr>
            <a:spLocks noGrp="1"/>
          </p:cNvSpPr>
          <p:nvPr>
            <p:ph type="ftr" sz="quarter" idx="11"/>
          </p:nvPr>
        </p:nvSpPr>
        <p:spPr/>
        <p:txBody>
          <a:bodyPr/>
          <a:lstStyle/>
          <a:p>
            <a:pPr>
              <a:defRPr/>
            </a:pPr>
            <a:endParaRPr lang="tr-TR" dirty="0"/>
          </a:p>
        </p:txBody>
      </p:sp>
      <p:sp>
        <p:nvSpPr>
          <p:cNvPr id="7" name="Slayt Numarası Yer Tutucusu 6"/>
          <p:cNvSpPr>
            <a:spLocks noGrp="1"/>
          </p:cNvSpPr>
          <p:nvPr>
            <p:ph type="sldNum" sz="quarter" idx="12"/>
          </p:nvPr>
        </p:nvSpPr>
        <p:spPr/>
        <p:txBody>
          <a:bodyPr/>
          <a:lstStyle/>
          <a:p>
            <a:pPr>
              <a:defRPr/>
            </a:pPr>
            <a:fld id="{0D985BFA-AAD4-4A33-A688-E934D468E48F}" type="slidenum">
              <a:rPr lang="tr-TR" smtClean="0"/>
              <a:pPr>
                <a:defRPr/>
              </a:pPr>
              <a:t>‹#›</a:t>
            </a:fld>
            <a:endParaRPr lang="tr-TR" dirty="0"/>
          </a:p>
        </p:txBody>
      </p:sp>
    </p:spTree>
    <p:extLst>
      <p:ext uri="{BB962C8B-B14F-4D97-AF65-F5344CB8AC3E}">
        <p14:creationId xmlns:p14="http://schemas.microsoft.com/office/powerpoint/2010/main" val="3603896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679" y="365126"/>
            <a:ext cx="10514231"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679" y="1681163"/>
            <a:ext cx="5157116" cy="823912"/>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679" y="2505075"/>
            <a:ext cx="5157116"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1397" y="1681163"/>
            <a:ext cx="5182513" cy="823912"/>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1397" y="2505075"/>
            <a:ext cx="5182513"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pPr>
              <a:defRPr/>
            </a:pPr>
            <a:fld id="{802609C0-5D66-4DA7-82C8-D5BA47F8F448}" type="datetimeFigureOut">
              <a:rPr lang="tr-TR" smtClean="0"/>
              <a:pPr>
                <a:defRPr/>
              </a:pPr>
              <a:t>30.10.2019</a:t>
            </a:fld>
            <a:endParaRPr lang="tr-TR" dirty="0"/>
          </a:p>
        </p:txBody>
      </p:sp>
      <p:sp>
        <p:nvSpPr>
          <p:cNvPr id="8" name="Altbilgi Yer Tutucusu 7"/>
          <p:cNvSpPr>
            <a:spLocks noGrp="1"/>
          </p:cNvSpPr>
          <p:nvPr>
            <p:ph type="ftr" sz="quarter" idx="11"/>
          </p:nvPr>
        </p:nvSpPr>
        <p:spPr/>
        <p:txBody>
          <a:bodyPr/>
          <a:lstStyle/>
          <a:p>
            <a:pPr>
              <a:defRPr/>
            </a:pPr>
            <a:endParaRPr lang="tr-TR" dirty="0"/>
          </a:p>
        </p:txBody>
      </p:sp>
      <p:sp>
        <p:nvSpPr>
          <p:cNvPr id="9" name="Slayt Numarası Yer Tutucusu 8"/>
          <p:cNvSpPr>
            <a:spLocks noGrp="1"/>
          </p:cNvSpPr>
          <p:nvPr>
            <p:ph type="sldNum" sz="quarter" idx="12"/>
          </p:nvPr>
        </p:nvSpPr>
        <p:spPr/>
        <p:txBody>
          <a:bodyPr/>
          <a:lstStyle/>
          <a:p>
            <a:pPr>
              <a:defRPr/>
            </a:pPr>
            <a:fld id="{A71E903D-555A-4E2D-9659-5247AF15C263}" type="slidenum">
              <a:rPr lang="tr-TR" smtClean="0"/>
              <a:pPr>
                <a:defRPr/>
              </a:pPr>
              <a:t>‹#›</a:t>
            </a:fld>
            <a:endParaRPr lang="tr-TR" dirty="0"/>
          </a:p>
        </p:txBody>
      </p:sp>
    </p:spTree>
    <p:extLst>
      <p:ext uri="{BB962C8B-B14F-4D97-AF65-F5344CB8AC3E}">
        <p14:creationId xmlns:p14="http://schemas.microsoft.com/office/powerpoint/2010/main" val="857498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pPr>
              <a:defRPr/>
            </a:pPr>
            <a:fld id="{7301B8E0-2C7A-4DC0-B7CE-37DB029D5048}" type="datetimeFigureOut">
              <a:rPr lang="tr-TR" smtClean="0"/>
              <a:pPr>
                <a:defRPr/>
              </a:pPr>
              <a:t>30.10.2019</a:t>
            </a:fld>
            <a:endParaRPr lang="tr-TR" dirty="0"/>
          </a:p>
        </p:txBody>
      </p:sp>
      <p:sp>
        <p:nvSpPr>
          <p:cNvPr id="4" name="Altbilgi Yer Tutucusu 3"/>
          <p:cNvSpPr>
            <a:spLocks noGrp="1"/>
          </p:cNvSpPr>
          <p:nvPr>
            <p:ph type="ftr" sz="quarter" idx="11"/>
          </p:nvPr>
        </p:nvSpPr>
        <p:spPr/>
        <p:txBody>
          <a:bodyPr/>
          <a:lstStyle/>
          <a:p>
            <a:pPr>
              <a:defRPr/>
            </a:pPr>
            <a:endParaRPr lang="tr-TR" dirty="0"/>
          </a:p>
        </p:txBody>
      </p:sp>
      <p:sp>
        <p:nvSpPr>
          <p:cNvPr id="5" name="Slayt Numarası Yer Tutucusu 4"/>
          <p:cNvSpPr>
            <a:spLocks noGrp="1"/>
          </p:cNvSpPr>
          <p:nvPr>
            <p:ph type="sldNum" sz="quarter" idx="12"/>
          </p:nvPr>
        </p:nvSpPr>
        <p:spPr/>
        <p:txBody>
          <a:bodyPr/>
          <a:lstStyle/>
          <a:p>
            <a:pPr>
              <a:defRPr/>
            </a:pPr>
            <a:fld id="{9922934E-CC5E-4F00-9578-70036ACCCB42}" type="slidenum">
              <a:rPr lang="tr-TR" smtClean="0"/>
              <a:pPr>
                <a:defRPr/>
              </a:pPr>
              <a:t>‹#›</a:t>
            </a:fld>
            <a:endParaRPr lang="tr-TR" dirty="0"/>
          </a:p>
        </p:txBody>
      </p:sp>
    </p:spTree>
    <p:extLst>
      <p:ext uri="{BB962C8B-B14F-4D97-AF65-F5344CB8AC3E}">
        <p14:creationId xmlns:p14="http://schemas.microsoft.com/office/powerpoint/2010/main" val="3225727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a:defRPr/>
            </a:pPr>
            <a:fld id="{E65362B4-A0CB-46A4-9010-298F1FA5E325}" type="datetimeFigureOut">
              <a:rPr lang="tr-TR" smtClean="0"/>
              <a:pPr>
                <a:defRPr/>
              </a:pPr>
              <a:t>30.10.2019</a:t>
            </a:fld>
            <a:endParaRPr lang="tr-TR" dirty="0"/>
          </a:p>
        </p:txBody>
      </p:sp>
      <p:sp>
        <p:nvSpPr>
          <p:cNvPr id="3" name="Altbilgi Yer Tutucusu 2"/>
          <p:cNvSpPr>
            <a:spLocks noGrp="1"/>
          </p:cNvSpPr>
          <p:nvPr>
            <p:ph type="ftr" sz="quarter" idx="11"/>
          </p:nvPr>
        </p:nvSpPr>
        <p:spPr/>
        <p:txBody>
          <a:bodyPr/>
          <a:lstStyle/>
          <a:p>
            <a:pPr>
              <a:defRPr/>
            </a:pPr>
            <a:endParaRPr lang="tr-TR" dirty="0"/>
          </a:p>
        </p:txBody>
      </p:sp>
      <p:sp>
        <p:nvSpPr>
          <p:cNvPr id="4" name="Slayt Numarası Yer Tutucusu 3"/>
          <p:cNvSpPr>
            <a:spLocks noGrp="1"/>
          </p:cNvSpPr>
          <p:nvPr>
            <p:ph type="sldNum" sz="quarter" idx="12"/>
          </p:nvPr>
        </p:nvSpPr>
        <p:spPr/>
        <p:txBody>
          <a:bodyPr/>
          <a:lstStyle/>
          <a:p>
            <a:pPr>
              <a:defRPr/>
            </a:pPr>
            <a:fld id="{0448ED99-43B0-48A4-B029-AA287FDB06CB}" type="slidenum">
              <a:rPr lang="tr-TR" smtClean="0"/>
              <a:pPr>
                <a:defRPr/>
              </a:pPr>
              <a:t>‹#›</a:t>
            </a:fld>
            <a:endParaRPr lang="tr-TR" dirty="0"/>
          </a:p>
        </p:txBody>
      </p:sp>
    </p:spTree>
    <p:extLst>
      <p:ext uri="{BB962C8B-B14F-4D97-AF65-F5344CB8AC3E}">
        <p14:creationId xmlns:p14="http://schemas.microsoft.com/office/powerpoint/2010/main" val="2742299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679" y="457200"/>
            <a:ext cx="3931725"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2513" y="987426"/>
            <a:ext cx="617139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679" y="2057400"/>
            <a:ext cx="3931725" cy="3811588"/>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pPr>
              <a:defRPr/>
            </a:pPr>
            <a:fld id="{EF380307-20D2-40E3-999B-3015189436CE}" type="datetimeFigureOut">
              <a:rPr lang="tr-TR" smtClean="0"/>
              <a:pPr>
                <a:defRPr/>
              </a:pPr>
              <a:t>30.10.2019</a:t>
            </a:fld>
            <a:endParaRPr lang="tr-TR" dirty="0"/>
          </a:p>
        </p:txBody>
      </p:sp>
      <p:sp>
        <p:nvSpPr>
          <p:cNvPr id="6" name="Altbilgi Yer Tutucusu 5"/>
          <p:cNvSpPr>
            <a:spLocks noGrp="1"/>
          </p:cNvSpPr>
          <p:nvPr>
            <p:ph type="ftr" sz="quarter" idx="11"/>
          </p:nvPr>
        </p:nvSpPr>
        <p:spPr/>
        <p:txBody>
          <a:bodyPr/>
          <a:lstStyle/>
          <a:p>
            <a:pPr>
              <a:defRPr/>
            </a:pPr>
            <a:endParaRPr lang="tr-TR" dirty="0"/>
          </a:p>
        </p:txBody>
      </p:sp>
      <p:sp>
        <p:nvSpPr>
          <p:cNvPr id="7" name="Slayt Numarası Yer Tutucusu 6"/>
          <p:cNvSpPr>
            <a:spLocks noGrp="1"/>
          </p:cNvSpPr>
          <p:nvPr>
            <p:ph type="sldNum" sz="quarter" idx="12"/>
          </p:nvPr>
        </p:nvSpPr>
        <p:spPr/>
        <p:txBody>
          <a:bodyPr/>
          <a:lstStyle/>
          <a:p>
            <a:pPr>
              <a:defRPr/>
            </a:pPr>
            <a:fld id="{E700C8EC-4B64-46B7-8474-C7207EF9F4F5}" type="slidenum">
              <a:rPr lang="tr-TR" smtClean="0"/>
              <a:pPr>
                <a:defRPr/>
              </a:pPr>
              <a:t>‹#›</a:t>
            </a:fld>
            <a:endParaRPr lang="tr-TR" dirty="0"/>
          </a:p>
        </p:txBody>
      </p:sp>
    </p:spTree>
    <p:extLst>
      <p:ext uri="{BB962C8B-B14F-4D97-AF65-F5344CB8AC3E}">
        <p14:creationId xmlns:p14="http://schemas.microsoft.com/office/powerpoint/2010/main" val="4060621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679" y="457200"/>
            <a:ext cx="3931725"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2513" y="987426"/>
            <a:ext cx="6171397" cy="4873625"/>
          </a:xfrm>
        </p:spPr>
        <p:txBody>
          <a:bodyPr/>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endParaRPr lang="tr-TR"/>
          </a:p>
        </p:txBody>
      </p:sp>
      <p:sp>
        <p:nvSpPr>
          <p:cNvPr id="4" name="Metin Yer Tutucusu 3"/>
          <p:cNvSpPr>
            <a:spLocks noGrp="1"/>
          </p:cNvSpPr>
          <p:nvPr>
            <p:ph type="body" sz="half" idx="2"/>
          </p:nvPr>
        </p:nvSpPr>
        <p:spPr>
          <a:xfrm>
            <a:off x="839679" y="2057400"/>
            <a:ext cx="3931725" cy="3811588"/>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pPr>
              <a:defRPr/>
            </a:pPr>
            <a:fld id="{660C3FC4-9CA5-4244-AE23-B7D05D44A2ED}" type="datetimeFigureOut">
              <a:rPr lang="tr-TR" smtClean="0"/>
              <a:pPr>
                <a:defRPr/>
              </a:pPr>
              <a:t>30.10.2019</a:t>
            </a:fld>
            <a:endParaRPr lang="tr-TR" dirty="0"/>
          </a:p>
        </p:txBody>
      </p:sp>
      <p:sp>
        <p:nvSpPr>
          <p:cNvPr id="6" name="Altbilgi Yer Tutucusu 5"/>
          <p:cNvSpPr>
            <a:spLocks noGrp="1"/>
          </p:cNvSpPr>
          <p:nvPr>
            <p:ph type="ftr" sz="quarter" idx="11"/>
          </p:nvPr>
        </p:nvSpPr>
        <p:spPr/>
        <p:txBody>
          <a:bodyPr/>
          <a:lstStyle/>
          <a:p>
            <a:pPr>
              <a:defRPr/>
            </a:pPr>
            <a:endParaRPr lang="tr-TR" dirty="0"/>
          </a:p>
        </p:txBody>
      </p:sp>
      <p:sp>
        <p:nvSpPr>
          <p:cNvPr id="7" name="Slayt Numarası Yer Tutucusu 6"/>
          <p:cNvSpPr>
            <a:spLocks noGrp="1"/>
          </p:cNvSpPr>
          <p:nvPr>
            <p:ph type="sldNum" sz="quarter" idx="12"/>
          </p:nvPr>
        </p:nvSpPr>
        <p:spPr/>
        <p:txBody>
          <a:bodyPr/>
          <a:lstStyle/>
          <a:p>
            <a:pPr>
              <a:defRPr/>
            </a:pPr>
            <a:fld id="{729DB4D6-5DBF-44B4-9734-416420C4FF27}" type="slidenum">
              <a:rPr lang="tr-TR" smtClean="0"/>
              <a:pPr>
                <a:defRPr/>
              </a:pPr>
              <a:t>‹#›</a:t>
            </a:fld>
            <a:endParaRPr lang="tr-TR" dirty="0"/>
          </a:p>
        </p:txBody>
      </p:sp>
    </p:spTree>
    <p:extLst>
      <p:ext uri="{BB962C8B-B14F-4D97-AF65-F5344CB8AC3E}">
        <p14:creationId xmlns:p14="http://schemas.microsoft.com/office/powerpoint/2010/main" val="4228622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091" y="365126"/>
            <a:ext cx="10514231"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091" y="1825625"/>
            <a:ext cx="10514231"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091" y="6356351"/>
            <a:ext cx="274284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298CD5-6C1E-4009-B41F-6DF62E31D3BE}" type="datetimeFigureOut">
              <a:rPr lang="en-US" smtClean="0"/>
              <a:pPr/>
              <a:t>10/30/2019</a:t>
            </a:fld>
            <a:endParaRPr lang="en-US" dirty="0"/>
          </a:p>
        </p:txBody>
      </p:sp>
      <p:sp>
        <p:nvSpPr>
          <p:cNvPr id="5" name="Altbilgi Yer Tutucusu 4"/>
          <p:cNvSpPr>
            <a:spLocks noGrp="1"/>
          </p:cNvSpPr>
          <p:nvPr>
            <p:ph type="ftr" sz="quarter" idx="3"/>
          </p:nvPr>
        </p:nvSpPr>
        <p:spPr>
          <a:xfrm>
            <a:off x="4038075" y="6356351"/>
            <a:ext cx="411426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ayt Numarası Yer Tutucusu 5"/>
          <p:cNvSpPr>
            <a:spLocks noGrp="1"/>
          </p:cNvSpPr>
          <p:nvPr>
            <p:ph type="sldNum" sz="quarter" idx="4"/>
          </p:nvPr>
        </p:nvSpPr>
        <p:spPr>
          <a:xfrm>
            <a:off x="8609479" y="6356351"/>
            <a:ext cx="274284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44110171"/>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 id="2147483771" r:id="rId13"/>
    <p:sldLayoutId id="2147483662" r:id="rId14"/>
  </p:sldLayoutIdLst>
  <p:txStyles>
    <p:titleStyle>
      <a:lvl1pPr algn="l" defTabSz="914309"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7" indent="-228577" algn="l" defTabSz="914309"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31" indent="-228577" algn="l" defTabSz="914309"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6" indent="-228577" algn="l" defTabSz="914309"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40"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94"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49"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03"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57"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811"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0" name="Picture 2" descr="C:\Users\acer\Desktop\Adsız.png"/>
          <p:cNvPicPr>
            <a:picLocks noChangeAspect="1" noChangeArrowheads="1"/>
          </p:cNvPicPr>
          <p:nvPr/>
        </p:nvPicPr>
        <p:blipFill>
          <a:blip r:embed="rId2" cstate="print"/>
          <a:srcRect/>
          <a:stretch>
            <a:fillRect/>
          </a:stretch>
        </p:blipFill>
        <p:spPr bwMode="auto">
          <a:xfrm>
            <a:off x="77463" y="-72008"/>
            <a:ext cx="12190413" cy="7029400"/>
          </a:xfrm>
          <a:prstGeom prst="rect">
            <a:avLst/>
          </a:prstGeom>
          <a:noFill/>
        </p:spPr>
      </p:pic>
      <p:sp>
        <p:nvSpPr>
          <p:cNvPr id="11" name="Unvan 3"/>
          <p:cNvSpPr txBox="1">
            <a:spLocks/>
          </p:cNvSpPr>
          <p:nvPr/>
        </p:nvSpPr>
        <p:spPr>
          <a:xfrm>
            <a:off x="-1" y="3425049"/>
            <a:ext cx="12190413" cy="1588127"/>
          </a:xfrm>
          <a:prstGeom prst="rect">
            <a:avLst/>
          </a:prstGeom>
          <a:noFill/>
        </p:spPr>
        <p:txBody>
          <a:bodyPr vert="horz" wrap="square" lIns="91440" tIns="45720" rIns="91440" bIns="45720" rtlCol="0"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tr-TR" sz="5400" b="1" dirty="0" smtClean="0">
                <a:ln w="11430"/>
                <a:solidFill>
                  <a:srgbClr val="C00000"/>
                </a:solidFill>
                <a:latin typeface="Calibri"/>
              </a:rPr>
              <a:t>Okulda Sağlığın Korunması ve </a:t>
            </a:r>
          </a:p>
          <a:p>
            <a:pPr algn="ctr">
              <a:defRPr/>
            </a:pPr>
            <a:r>
              <a:rPr lang="tr-TR" sz="5400" b="1" dirty="0" smtClean="0">
                <a:ln w="11430"/>
                <a:solidFill>
                  <a:srgbClr val="C00000"/>
                </a:solidFill>
                <a:latin typeface="Calibri"/>
              </a:rPr>
              <a:t>Geliştirilmesi Programı</a:t>
            </a:r>
            <a:endParaRPr kumimoji="0" lang="tr-TR" sz="5400" b="1" i="0" u="none" strike="noStrike" kern="1200" cap="none" spc="0" normalizeH="0" baseline="0" noProof="0" dirty="0">
              <a:ln w="11430"/>
              <a:solidFill>
                <a:srgbClr val="C00000"/>
              </a:solidFill>
              <a:effectLst/>
              <a:uLnTx/>
              <a:uFillTx/>
              <a:latin typeface="Calibri"/>
              <a:ea typeface="+mj-ea"/>
              <a:cs typeface="+mj-cs"/>
            </a:endParaRPr>
          </a:p>
        </p:txBody>
      </p:sp>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41721" y="1308164"/>
            <a:ext cx="1629983" cy="1629983"/>
          </a:xfrm>
          <a:prstGeom prst="rect">
            <a:avLst/>
          </a:prstGeom>
        </p:spPr>
      </p:pic>
      <p:pic>
        <p:nvPicPr>
          <p:cNvPr id="9" name="Resim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26854" y="1268760"/>
            <a:ext cx="1748680" cy="1647626"/>
          </a:xfrm>
          <a:prstGeom prst="rect">
            <a:avLst/>
          </a:prstGeom>
        </p:spPr>
      </p:pic>
      <p:pic>
        <p:nvPicPr>
          <p:cNvPr id="2" name="Resim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05746" y="5194992"/>
            <a:ext cx="1178918" cy="126876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0" name="Picture 2" descr="C:\Users\acer\Desktop\Adsız.png"/>
          <p:cNvPicPr>
            <a:picLocks noChangeAspect="1" noChangeArrowheads="1"/>
          </p:cNvPicPr>
          <p:nvPr/>
        </p:nvPicPr>
        <p:blipFill>
          <a:blip r:embed="rId2" cstate="print"/>
          <a:srcRect/>
          <a:stretch>
            <a:fillRect/>
          </a:stretch>
        </p:blipFill>
        <p:spPr bwMode="auto">
          <a:xfrm>
            <a:off x="0" y="-171400"/>
            <a:ext cx="12190413" cy="7029400"/>
          </a:xfrm>
          <a:prstGeom prst="rect">
            <a:avLst/>
          </a:prstGeom>
          <a:noFill/>
        </p:spPr>
      </p:pic>
      <p:sp>
        <p:nvSpPr>
          <p:cNvPr id="11" name="Unvan 3"/>
          <p:cNvSpPr txBox="1">
            <a:spLocks/>
          </p:cNvSpPr>
          <p:nvPr/>
        </p:nvSpPr>
        <p:spPr>
          <a:xfrm>
            <a:off x="0" y="2627444"/>
            <a:ext cx="12190413" cy="1311128"/>
          </a:xfrm>
          <a:prstGeom prst="rect">
            <a:avLst/>
          </a:prstGeom>
          <a:noFill/>
        </p:spPr>
        <p:txBody>
          <a:bodyPr vert="horz" wrap="square" lIns="91440" tIns="45720" rIns="91440" bIns="45720" rtlCol="0"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tr-TR" b="1" dirty="0" smtClean="0">
                <a:ln w="11430"/>
                <a:solidFill>
                  <a:srgbClr val="C00000"/>
                </a:solidFill>
                <a:latin typeface="Calibri"/>
              </a:rPr>
              <a:t>Okul Yönetimleri </a:t>
            </a:r>
          </a:p>
          <a:p>
            <a:pPr algn="ctr">
              <a:defRPr/>
            </a:pPr>
            <a:r>
              <a:rPr lang="tr-TR" b="1" dirty="0" smtClean="0">
                <a:ln w="11430"/>
                <a:solidFill>
                  <a:srgbClr val="C00000"/>
                </a:solidFill>
                <a:latin typeface="Calibri"/>
              </a:rPr>
              <a:t>Tarafından Yapılması Gereken Çalışmalar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1126654" y="1138731"/>
            <a:ext cx="10729193" cy="4588949"/>
          </a:xfrm>
          <a:prstGeom prst="rect">
            <a:avLst/>
          </a:prstGeom>
          <a:noFill/>
          <a:ln w="9525">
            <a:noFill/>
            <a:miter lim="800000"/>
            <a:headEnd/>
            <a:tailEnd/>
          </a:ln>
          <a:effectLst/>
        </p:spPr>
        <p:txBody>
          <a:bodyPr vert="horz" wrap="square" lIns="338031" tIns="45720" rIns="91440" bIns="0" numCol="1" anchor="ctr" anchorCtr="0" compatLnSpc="1">
            <a:prstTxWarp prst="textNoShape">
              <a:avLst/>
            </a:prstTxWarp>
            <a:spAutoFit/>
          </a:bodyPr>
          <a:lstStyle/>
          <a:p>
            <a:pPr indent="0" algn="just" eaLnBrk="0" hangingPunct="0">
              <a:lnSpc>
                <a:spcPct val="120000"/>
              </a:lnSpc>
              <a:tabLst>
                <a:tab pos="338138" algn="l"/>
              </a:tabLst>
            </a:pPr>
            <a:r>
              <a:rPr lang="tr-TR" sz="2600" b="1" dirty="0" smtClean="0">
                <a:latin typeface="+mn-lt"/>
                <a:ea typeface="Times New Roman" pitchFamily="18" charset="0"/>
                <a:cs typeface="Times New Roman" pitchFamily="18" charset="0"/>
              </a:rPr>
              <a:t>Program kapsamında;</a:t>
            </a:r>
          </a:p>
          <a:p>
            <a:pPr indent="0" algn="just" eaLnBrk="0" hangingPunct="0">
              <a:lnSpc>
                <a:spcPct val="120000"/>
              </a:lnSpc>
              <a:tabLst>
                <a:tab pos="338138" algn="l"/>
              </a:tabLst>
            </a:pPr>
            <a:endParaRPr lang="tr-TR" sz="1000" b="1" dirty="0" smtClean="0">
              <a:latin typeface="+mn-lt"/>
              <a:ea typeface="Times New Roman" pitchFamily="18" charset="0"/>
              <a:cs typeface="Times New Roman" pitchFamily="18" charset="0"/>
            </a:endParaRPr>
          </a:p>
          <a:p>
            <a:pPr indent="0" algn="just" eaLnBrk="0" hangingPunct="0">
              <a:lnSpc>
                <a:spcPct val="120000"/>
              </a:lnSpc>
              <a:buFont typeface="Wingdings" pitchFamily="2" charset="2"/>
              <a:buChar char="Ø"/>
              <a:tabLst>
                <a:tab pos="338138" algn="l"/>
              </a:tabLst>
            </a:pPr>
            <a:r>
              <a:rPr lang="tr-TR" sz="2600" dirty="0" smtClean="0">
                <a:latin typeface="+mn-lt"/>
                <a:ea typeface="Times New Roman" pitchFamily="18" charset="0"/>
                <a:cs typeface="Times New Roman" pitchFamily="18" charset="0"/>
              </a:rPr>
              <a:t> Okul yönetimi, </a:t>
            </a:r>
            <a:r>
              <a:rPr lang="tr-TR" sz="2600" b="1" dirty="0" smtClean="0">
                <a:latin typeface="+mn-lt"/>
                <a:ea typeface="Times New Roman" pitchFamily="18" charset="0"/>
                <a:cs typeface="Times New Roman" pitchFamily="18" charset="0"/>
              </a:rPr>
              <a:t>Program bileşenlerinin (Sağlık Hizmetleri, Sağlıklı ve Güvenli Okul Çevresi, Sağlıklı Beslenme- Form-3) </a:t>
            </a:r>
            <a:r>
              <a:rPr lang="tr-TR" sz="2600" dirty="0" smtClean="0">
                <a:latin typeface="+mn-lt"/>
                <a:ea typeface="Times New Roman" pitchFamily="18" charset="0"/>
                <a:cs typeface="Times New Roman" pitchFamily="18" charset="0"/>
              </a:rPr>
              <a:t>gereklerini yerine getirmelidir.</a:t>
            </a:r>
          </a:p>
          <a:p>
            <a:pPr indent="0" algn="just" eaLnBrk="0" hangingPunct="0">
              <a:lnSpc>
                <a:spcPct val="120000"/>
              </a:lnSpc>
              <a:tabLst>
                <a:tab pos="338138" algn="l"/>
              </a:tabLst>
            </a:pPr>
            <a:endParaRPr lang="tr-TR" sz="1400" dirty="0" smtClean="0">
              <a:latin typeface="+mn-lt"/>
              <a:ea typeface="Times New Roman" pitchFamily="18" charset="0"/>
              <a:cs typeface="Times New Roman" pitchFamily="18" charset="0"/>
            </a:endParaRPr>
          </a:p>
          <a:p>
            <a:pPr indent="0" algn="just" eaLnBrk="0" hangingPunct="0">
              <a:lnSpc>
                <a:spcPct val="120000"/>
              </a:lnSpc>
              <a:buFont typeface="Wingdings" pitchFamily="2" charset="2"/>
              <a:buChar char="Ø"/>
              <a:tabLst>
                <a:tab pos="338138" algn="l"/>
              </a:tabLst>
            </a:pPr>
            <a:r>
              <a:rPr lang="tr-TR" sz="2600" dirty="0" smtClean="0">
                <a:latin typeface="+mn-lt"/>
                <a:ea typeface="Times New Roman" pitchFamily="18" charset="0"/>
                <a:cs typeface="Times New Roman" pitchFamily="18" charset="0"/>
              </a:rPr>
              <a:t> Okulun, </a:t>
            </a:r>
            <a:r>
              <a:rPr lang="tr-TR" sz="2600" u="sng" dirty="0" smtClean="0">
                <a:latin typeface="+mn-lt"/>
                <a:ea typeface="Times New Roman" pitchFamily="18" charset="0"/>
                <a:cs typeface="Times New Roman" pitchFamily="18" charset="0"/>
              </a:rPr>
              <a:t>bir idareci, bir öğretmen, bir öğrenci, bir okul aile birliği üyesinden </a:t>
            </a:r>
            <a:r>
              <a:rPr lang="tr-TR" sz="2600" dirty="0" smtClean="0">
                <a:latin typeface="+mn-lt"/>
                <a:ea typeface="Times New Roman" pitchFamily="18" charset="0"/>
                <a:cs typeface="Times New Roman" pitchFamily="18" charset="0"/>
              </a:rPr>
              <a:t>oluşan </a:t>
            </a:r>
            <a:r>
              <a:rPr lang="tr-TR" sz="2600" b="1" dirty="0" smtClean="0">
                <a:latin typeface="+mn-lt"/>
                <a:ea typeface="Times New Roman" pitchFamily="18" charset="0"/>
                <a:cs typeface="Times New Roman" pitchFamily="18" charset="0"/>
              </a:rPr>
              <a:t>Okul Sağlığı Yönetim Ekibi </a:t>
            </a:r>
            <a:r>
              <a:rPr lang="tr-TR" sz="2600" dirty="0" smtClean="0">
                <a:latin typeface="+mn-lt"/>
                <a:ea typeface="Times New Roman" pitchFamily="18" charset="0"/>
                <a:cs typeface="Times New Roman" pitchFamily="18" charset="0"/>
              </a:rPr>
              <a:t>olmalıdır. </a:t>
            </a:r>
          </a:p>
          <a:p>
            <a:pPr indent="0" algn="just" eaLnBrk="0" hangingPunct="0">
              <a:lnSpc>
                <a:spcPct val="120000"/>
              </a:lnSpc>
              <a:tabLst>
                <a:tab pos="338138" algn="l"/>
              </a:tabLst>
            </a:pPr>
            <a:endParaRPr lang="tr-TR" sz="1400" dirty="0" smtClean="0">
              <a:latin typeface="+mn-lt"/>
              <a:ea typeface="Times New Roman" pitchFamily="18" charset="0"/>
              <a:cs typeface="Times New Roman" pitchFamily="18" charset="0"/>
            </a:endParaRPr>
          </a:p>
          <a:p>
            <a:pPr indent="0" algn="just" eaLnBrk="0" hangingPunct="0">
              <a:lnSpc>
                <a:spcPct val="120000"/>
              </a:lnSpc>
              <a:buFont typeface="Wingdings" pitchFamily="2" charset="2"/>
              <a:buChar char="Ø"/>
              <a:tabLst>
                <a:tab pos="338138" algn="l"/>
              </a:tabLst>
            </a:pPr>
            <a:r>
              <a:rPr lang="tr-TR" sz="2600" dirty="0" smtClean="0">
                <a:latin typeface="+mn-lt"/>
                <a:ea typeface="Times New Roman" pitchFamily="18" charset="0"/>
                <a:cs typeface="Times New Roman" pitchFamily="18" charset="0"/>
              </a:rPr>
              <a:t>Okulda bulunduğu takdirde sağlık çalışanı ve rehber öğretmen ekibin doğal üyesidir.</a:t>
            </a:r>
          </a:p>
        </p:txBody>
      </p:sp>
      <p:sp>
        <p:nvSpPr>
          <p:cNvPr id="4" name="1 Başlık"/>
          <p:cNvSpPr txBox="1">
            <a:spLocks/>
          </p:cNvSpPr>
          <p:nvPr/>
        </p:nvSpPr>
        <p:spPr>
          <a:xfrm>
            <a:off x="1054646" y="1"/>
            <a:ext cx="11135767" cy="764704"/>
          </a:xfrm>
          <a:prstGeom prst="rect">
            <a:avLst/>
          </a:prstGeom>
        </p:spPr>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endParaRPr lang="tr-TR" sz="2600" b="1" dirty="0" smtClean="0">
              <a:ln w="11430"/>
              <a:solidFill>
                <a:schemeClr val="bg1"/>
              </a:solidFill>
              <a:latin typeface="+mj-lt"/>
              <a:ea typeface="+mj-ea"/>
              <a:cs typeface="+mj-cs"/>
            </a:endParaRPr>
          </a:p>
          <a:p>
            <a:pPr algn="ctr">
              <a:defRPr/>
            </a:pPr>
            <a:r>
              <a:rPr lang="tr-TR" sz="2600" b="1" dirty="0" smtClean="0">
                <a:ln w="11430"/>
                <a:solidFill>
                  <a:schemeClr val="bg1"/>
                </a:solidFill>
                <a:latin typeface="+mj-lt"/>
                <a:ea typeface="+mj-ea"/>
                <a:cs typeface="+mj-cs"/>
              </a:rPr>
              <a:t>Okul Yönetimi Tarafından Yapılması Gereken Çalışmalar</a:t>
            </a:r>
          </a:p>
          <a:p>
            <a:pPr marL="0" marR="0" lvl="0" indent="0" algn="ctr" defTabSz="1088502" rtl="0" eaLnBrk="1" fontAlgn="auto" latinLnBrk="0" hangingPunct="1">
              <a:lnSpc>
                <a:spcPct val="100000"/>
              </a:lnSpc>
              <a:spcBef>
                <a:spcPts val="0"/>
              </a:spcBef>
              <a:spcAft>
                <a:spcPts val="0"/>
              </a:spcAft>
              <a:buClrTx/>
              <a:buSzTx/>
              <a:buFontTx/>
              <a:buNone/>
              <a:tabLst/>
              <a:defRPr/>
            </a:pPr>
            <a:endParaRPr kumimoji="0" lang="tr-TR" sz="2600" b="1" i="0" u="none" strike="noStrike" kern="1200" cap="none" spc="0" normalizeH="0" baseline="0" noProof="0" dirty="0">
              <a:ln w="11430"/>
              <a:solidFill>
                <a:schemeClr val="bg1"/>
              </a:solidFill>
              <a:effectLst/>
              <a:uLnTx/>
              <a:uFillTx/>
              <a:latin typeface="+mj-lt"/>
              <a:ea typeface="+mj-ea"/>
              <a:cs typeface="+mj-cs"/>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62184" y="5467326"/>
            <a:ext cx="1178918" cy="1268760"/>
          </a:xfrm>
          <a:prstGeom prst="rect">
            <a:avLst/>
          </a:prstGeom>
        </p:spPr>
      </p:pic>
    </p:spTree>
  </p:cSld>
  <p:clrMapOvr>
    <a:masterClrMapping/>
  </p:clrMapOvr>
  <p:transition spd="med">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1054646" y="1026894"/>
            <a:ext cx="10945215" cy="5216813"/>
          </a:xfrm>
          <a:prstGeom prst="rect">
            <a:avLst/>
          </a:prstGeom>
          <a:noFill/>
          <a:ln w="9525">
            <a:noFill/>
            <a:miter lim="800000"/>
            <a:headEnd/>
            <a:tailEnd/>
          </a:ln>
          <a:effectLst/>
        </p:spPr>
        <p:txBody>
          <a:bodyPr vert="horz" wrap="square" lIns="338031" tIns="45720" rIns="91440" bIns="0" numCol="1" anchor="ctr" anchorCtr="0" compatLnSpc="1">
            <a:prstTxWarp prst="textNoShape">
              <a:avLst/>
            </a:prstTxWarp>
            <a:spAutoFit/>
          </a:bodyPr>
          <a:lstStyle/>
          <a:p>
            <a:pPr marL="0" lvl="2" algn="just">
              <a:buFont typeface="Wingdings" pitchFamily="2" charset="2"/>
              <a:buChar char="Ø"/>
            </a:pPr>
            <a:r>
              <a:rPr lang="tr-TR" sz="2000" dirty="0" smtClean="0">
                <a:latin typeface="+mn-lt"/>
                <a:ea typeface="Times New Roman" pitchFamily="18" charset="0"/>
                <a:cs typeface="Times New Roman" pitchFamily="18" charset="0"/>
              </a:rPr>
              <a:t> </a:t>
            </a:r>
            <a:r>
              <a:rPr lang="tr-TR" sz="2000" b="1" dirty="0" smtClean="0">
                <a:latin typeface="+mn-lt"/>
                <a:ea typeface="Times New Roman" pitchFamily="18" charset="0"/>
                <a:cs typeface="Times New Roman" pitchFamily="18" charset="0"/>
              </a:rPr>
              <a:t>Okul yönetimi, değerlendirme öncesinde, yapılan iş ve işlemlerle ilgili tüm dokümanları içeren dosyayı hazırlamalıdır.  Dosya içerisinde;</a:t>
            </a:r>
          </a:p>
          <a:p>
            <a:pPr marL="0" lvl="2" algn="just"/>
            <a:endParaRPr lang="tr-TR" sz="800" b="1" dirty="0" smtClean="0">
              <a:latin typeface="+mn-lt"/>
              <a:ea typeface="Times New Roman" pitchFamily="18" charset="0"/>
              <a:cs typeface="Times New Roman" pitchFamily="18" charset="0"/>
            </a:endParaRPr>
          </a:p>
          <a:p>
            <a:pPr marL="180000" algn="just">
              <a:buFont typeface="Wingdings" pitchFamily="2" charset="2"/>
              <a:buChar char="ü"/>
            </a:pPr>
            <a:r>
              <a:rPr lang="tr-TR" dirty="0" smtClean="0">
                <a:latin typeface="+mn-lt"/>
                <a:ea typeface="Times New Roman" pitchFamily="18" charset="0"/>
                <a:cs typeface="Times New Roman" pitchFamily="18" charset="0"/>
              </a:rPr>
              <a:t> Okul Sağlığı Yönetim Ekibi </a:t>
            </a:r>
            <a:r>
              <a:rPr lang="tr-TR" b="1" dirty="0" smtClean="0">
                <a:latin typeface="+mn-lt"/>
                <a:ea typeface="Times New Roman" pitchFamily="18" charset="0"/>
                <a:cs typeface="Times New Roman" pitchFamily="18" charset="0"/>
              </a:rPr>
              <a:t>üye listesi </a:t>
            </a:r>
            <a:r>
              <a:rPr lang="tr-TR" dirty="0" smtClean="0">
                <a:latin typeface="+mn-lt"/>
                <a:ea typeface="Times New Roman" pitchFamily="18" charset="0"/>
                <a:cs typeface="Times New Roman" pitchFamily="18" charset="0"/>
              </a:rPr>
              <a:t>(Ek 2a),</a:t>
            </a:r>
          </a:p>
          <a:p>
            <a:pPr marL="180000" algn="just">
              <a:buFont typeface="Wingdings" pitchFamily="2" charset="2"/>
              <a:buChar char="ü"/>
            </a:pPr>
            <a:r>
              <a:rPr lang="tr-TR" dirty="0" smtClean="0">
                <a:latin typeface="+mn-lt"/>
                <a:ea typeface="Times New Roman" pitchFamily="18" charset="0"/>
                <a:cs typeface="Times New Roman" pitchFamily="18" charset="0"/>
              </a:rPr>
              <a:t> </a:t>
            </a:r>
            <a:r>
              <a:rPr lang="tr-TR" b="1" dirty="0" smtClean="0">
                <a:latin typeface="+mn-lt"/>
                <a:ea typeface="Times New Roman" pitchFamily="18" charset="0"/>
                <a:cs typeface="Times New Roman" pitchFamily="18" charset="0"/>
              </a:rPr>
              <a:t>Okul Sağlığı Planı </a:t>
            </a:r>
            <a:r>
              <a:rPr lang="tr-TR" dirty="0" smtClean="0">
                <a:latin typeface="+mn-lt"/>
                <a:ea typeface="Times New Roman" pitchFamily="18" charset="0"/>
                <a:cs typeface="Times New Roman" pitchFamily="18" charset="0"/>
              </a:rPr>
              <a:t>(Ek 2b),</a:t>
            </a:r>
          </a:p>
          <a:p>
            <a:pPr marL="180000" algn="just">
              <a:buFont typeface="Wingdings" pitchFamily="2" charset="2"/>
              <a:buChar char="ü"/>
            </a:pPr>
            <a:r>
              <a:rPr lang="tr-TR" dirty="0" smtClean="0">
                <a:latin typeface="+mn-lt"/>
                <a:ea typeface="Times New Roman" pitchFamily="18" charset="0"/>
                <a:cs typeface="Times New Roman" pitchFamily="18" charset="0"/>
              </a:rPr>
              <a:t> Öğrenci muayene, </a:t>
            </a:r>
            <a:r>
              <a:rPr lang="tr-TR" b="1" dirty="0" smtClean="0">
                <a:latin typeface="+mn-lt"/>
                <a:ea typeface="Times New Roman" pitchFamily="18" charset="0"/>
                <a:cs typeface="Times New Roman" pitchFamily="18" charset="0"/>
              </a:rPr>
              <a:t>aşı ve tarama </a:t>
            </a:r>
            <a:r>
              <a:rPr lang="tr-TR" dirty="0" smtClean="0">
                <a:latin typeface="+mn-lt"/>
                <a:ea typeface="Times New Roman" pitchFamily="18" charset="0"/>
                <a:cs typeface="Times New Roman" pitchFamily="18" charset="0"/>
              </a:rPr>
              <a:t>sonuçlarının sayısal verileri,</a:t>
            </a:r>
          </a:p>
          <a:p>
            <a:pPr marL="180000" algn="just">
              <a:buFont typeface="Wingdings" pitchFamily="2" charset="2"/>
              <a:buChar char="ü"/>
            </a:pPr>
            <a:r>
              <a:rPr lang="tr-TR" dirty="0" smtClean="0">
                <a:latin typeface="+mn-lt"/>
                <a:ea typeface="Times New Roman" pitchFamily="18" charset="0"/>
                <a:cs typeface="Times New Roman" pitchFamily="18" charset="0"/>
              </a:rPr>
              <a:t> </a:t>
            </a:r>
            <a:r>
              <a:rPr lang="tr-TR" b="1" dirty="0" smtClean="0">
                <a:latin typeface="+mn-lt"/>
                <a:ea typeface="Times New Roman" pitchFamily="18" charset="0"/>
                <a:cs typeface="Times New Roman" pitchFamily="18" charset="0"/>
              </a:rPr>
              <a:t>Rehberlik hizmetleri planı</a:t>
            </a:r>
            <a:r>
              <a:rPr lang="tr-TR" dirty="0" smtClean="0">
                <a:latin typeface="+mn-lt"/>
                <a:ea typeface="Times New Roman" pitchFamily="18" charset="0"/>
                <a:cs typeface="Times New Roman" pitchFamily="18" charset="0"/>
              </a:rPr>
              <a:t>, raporları/kayıtları, sayısal verileri,</a:t>
            </a:r>
          </a:p>
          <a:p>
            <a:pPr marL="180000" algn="just">
              <a:buFont typeface="Wingdings" pitchFamily="2" charset="2"/>
              <a:buChar char="ü"/>
            </a:pPr>
            <a:r>
              <a:rPr lang="tr-TR" dirty="0" smtClean="0">
                <a:latin typeface="+mn-lt"/>
                <a:ea typeface="Times New Roman" pitchFamily="18" charset="0"/>
                <a:cs typeface="Times New Roman" pitchFamily="18" charset="0"/>
              </a:rPr>
              <a:t> Sağlıkla ilgili konularda </a:t>
            </a:r>
            <a:r>
              <a:rPr lang="tr-TR" b="1" dirty="0" smtClean="0">
                <a:latin typeface="+mn-lt"/>
                <a:ea typeface="Times New Roman" pitchFamily="18" charset="0"/>
                <a:cs typeface="Times New Roman" pitchFamily="18" charset="0"/>
              </a:rPr>
              <a:t>öğrenci, okul çalışanları ve velilere yönelik olarak yapılan eğitimlere </a:t>
            </a:r>
            <a:r>
              <a:rPr lang="tr-TR" dirty="0" smtClean="0">
                <a:latin typeface="+mn-lt"/>
                <a:ea typeface="Times New Roman" pitchFamily="18" charset="0"/>
                <a:cs typeface="Times New Roman" pitchFamily="18" charset="0"/>
              </a:rPr>
              <a:t>ait dokümanlar ve kayıt/katılım formları,</a:t>
            </a:r>
          </a:p>
          <a:p>
            <a:pPr marL="180000" algn="just">
              <a:buFont typeface="Wingdings" pitchFamily="2" charset="2"/>
              <a:buChar char="ü"/>
            </a:pPr>
            <a:r>
              <a:rPr lang="tr-TR" dirty="0" smtClean="0">
                <a:latin typeface="+mn-lt"/>
                <a:ea typeface="Times New Roman" pitchFamily="18" charset="0"/>
                <a:cs typeface="Times New Roman" pitchFamily="18" charset="0"/>
              </a:rPr>
              <a:t> Program kapsamında gerçekleştirilen </a:t>
            </a:r>
            <a:r>
              <a:rPr lang="tr-TR" b="1" dirty="0" smtClean="0">
                <a:latin typeface="+mn-lt"/>
                <a:ea typeface="Times New Roman" pitchFamily="18" charset="0"/>
                <a:cs typeface="Times New Roman" pitchFamily="18" charset="0"/>
              </a:rPr>
              <a:t>etkinliklere </a:t>
            </a:r>
            <a:r>
              <a:rPr lang="tr-TR" dirty="0" smtClean="0">
                <a:latin typeface="+mn-lt"/>
                <a:ea typeface="Times New Roman" pitchFamily="18" charset="0"/>
                <a:cs typeface="Times New Roman" pitchFamily="18" charset="0"/>
              </a:rPr>
              <a:t>ait belgeler (fotoğraf, kayıt/katılım formları, afiş ve broşür gibi),</a:t>
            </a:r>
          </a:p>
          <a:p>
            <a:pPr marL="180000" algn="just">
              <a:buFont typeface="Wingdings" pitchFamily="2" charset="2"/>
              <a:buChar char="ü"/>
            </a:pPr>
            <a:r>
              <a:rPr lang="tr-TR" dirty="0" smtClean="0">
                <a:latin typeface="+mn-lt"/>
                <a:ea typeface="Times New Roman" pitchFamily="18" charset="0"/>
                <a:cs typeface="Times New Roman" pitchFamily="18" charset="0"/>
              </a:rPr>
              <a:t> Kantin, yemekhane, kafeterya, büfe, çay ocağı ve pansiyon vb. </a:t>
            </a:r>
            <a:r>
              <a:rPr lang="tr-TR" b="1" dirty="0" smtClean="0">
                <a:latin typeface="+mn-lt"/>
                <a:ea typeface="Times New Roman" pitchFamily="18" charset="0"/>
                <a:cs typeface="Times New Roman" pitchFamily="18" charset="0"/>
              </a:rPr>
              <a:t>çalışanlarının sağlık bilgisi eğitimi </a:t>
            </a:r>
            <a:r>
              <a:rPr lang="tr-TR" i="1" dirty="0" smtClean="0">
                <a:latin typeface="+mn-lt"/>
                <a:ea typeface="Times New Roman" pitchFamily="18" charset="0"/>
                <a:cs typeface="Times New Roman" pitchFamily="18" charset="0"/>
              </a:rPr>
              <a:t>(hijyen eğitimi) </a:t>
            </a:r>
            <a:r>
              <a:rPr lang="tr-TR" dirty="0" smtClean="0">
                <a:latin typeface="+mn-lt"/>
                <a:ea typeface="Times New Roman" pitchFamily="18" charset="0"/>
                <a:cs typeface="Times New Roman" pitchFamily="18" charset="0"/>
              </a:rPr>
              <a:t>belgeleri,</a:t>
            </a:r>
          </a:p>
          <a:p>
            <a:pPr marL="180000" algn="just">
              <a:buFont typeface="Wingdings" pitchFamily="2" charset="2"/>
              <a:buChar char="ü"/>
            </a:pPr>
            <a:r>
              <a:rPr lang="tr-TR" dirty="0" smtClean="0">
                <a:latin typeface="+mn-lt"/>
                <a:ea typeface="Times New Roman" pitchFamily="18" charset="0"/>
                <a:cs typeface="Times New Roman" pitchFamily="18" charset="0"/>
              </a:rPr>
              <a:t> Okul tarafından, yemekhane, kantin, kafeterya, büfe, çay ocağı ve gıda depolarının “Okul Kantinlerinde Satılacak Gıdalar ve Eğitim Kurumlarındaki </a:t>
            </a:r>
            <a:r>
              <a:rPr lang="tr-TR" b="1" dirty="0" smtClean="0">
                <a:latin typeface="+mn-lt"/>
                <a:ea typeface="Times New Roman" pitchFamily="18" charset="0"/>
                <a:cs typeface="Times New Roman" pitchFamily="18" charset="0"/>
              </a:rPr>
              <a:t>Gıda İşletmelerinin Hijyen Yönünden Denetlenmesi Genelgesi” eklerinde yer alan Kontrol ve Denetim Formu</a:t>
            </a:r>
            <a:r>
              <a:rPr lang="tr-TR" dirty="0" smtClean="0">
                <a:latin typeface="+mn-lt"/>
                <a:ea typeface="Times New Roman" pitchFamily="18" charset="0"/>
                <a:cs typeface="Times New Roman" pitchFamily="18" charset="0"/>
              </a:rPr>
              <a:t>” ile en az ayda bir kez denetlendiğine dair belgeler,</a:t>
            </a:r>
          </a:p>
          <a:p>
            <a:pPr marL="180000" algn="just">
              <a:buFont typeface="Wingdings" pitchFamily="2" charset="2"/>
              <a:buChar char="ü"/>
            </a:pPr>
            <a:r>
              <a:rPr lang="tr-TR" dirty="0" smtClean="0">
                <a:latin typeface="+mn-lt"/>
                <a:ea typeface="Times New Roman" pitchFamily="18" charset="0"/>
                <a:cs typeface="Times New Roman" pitchFamily="18" charset="0"/>
              </a:rPr>
              <a:t> Personel </a:t>
            </a:r>
            <a:r>
              <a:rPr lang="tr-TR" b="1" dirty="0" smtClean="0">
                <a:latin typeface="+mn-lt"/>
                <a:ea typeface="Times New Roman" pitchFamily="18" charset="0"/>
                <a:cs typeface="Times New Roman" pitchFamily="18" charset="0"/>
              </a:rPr>
              <a:t>ilkyardım sertifikaları,</a:t>
            </a:r>
          </a:p>
          <a:p>
            <a:pPr marL="180000" algn="just">
              <a:buFont typeface="Wingdings" pitchFamily="2" charset="2"/>
              <a:buChar char="ü"/>
            </a:pPr>
            <a:r>
              <a:rPr lang="tr-TR" dirty="0" smtClean="0">
                <a:latin typeface="+mn-lt"/>
                <a:ea typeface="Times New Roman" pitchFamily="18" charset="0"/>
                <a:cs typeface="Times New Roman" pitchFamily="18" charset="0"/>
              </a:rPr>
              <a:t> Varsa </a:t>
            </a:r>
            <a:r>
              <a:rPr lang="tr-TR" b="1" dirty="0" smtClean="0">
                <a:latin typeface="+mn-lt"/>
                <a:ea typeface="Times New Roman" pitchFamily="18" charset="0"/>
                <a:cs typeface="Times New Roman" pitchFamily="18" charset="0"/>
              </a:rPr>
              <a:t>Beslenme Dostu Okul ve/veya Beyaz Bayrak sertifikalarının </a:t>
            </a:r>
            <a:r>
              <a:rPr lang="tr-TR" dirty="0" smtClean="0">
                <a:latin typeface="+mn-lt"/>
                <a:ea typeface="Times New Roman" pitchFamily="18" charset="0"/>
                <a:cs typeface="Times New Roman" pitchFamily="18" charset="0"/>
              </a:rPr>
              <a:t>birer örneği yer almalıdır.</a:t>
            </a:r>
          </a:p>
        </p:txBody>
      </p:sp>
      <p:sp>
        <p:nvSpPr>
          <p:cNvPr id="4" name="1 Başlık"/>
          <p:cNvSpPr txBox="1">
            <a:spLocks/>
          </p:cNvSpPr>
          <p:nvPr/>
        </p:nvSpPr>
        <p:spPr>
          <a:xfrm>
            <a:off x="1054646" y="1"/>
            <a:ext cx="11135767" cy="764704"/>
          </a:xfrm>
          <a:prstGeom prst="rect">
            <a:avLst/>
          </a:prstGeom>
        </p:spPr>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endParaRPr lang="tr-TR" sz="2600" b="1" dirty="0" smtClean="0">
              <a:ln w="11430"/>
              <a:solidFill>
                <a:schemeClr val="bg1"/>
              </a:solidFill>
              <a:latin typeface="+mj-lt"/>
              <a:ea typeface="+mj-ea"/>
              <a:cs typeface="+mj-cs"/>
            </a:endParaRPr>
          </a:p>
          <a:p>
            <a:pPr algn="ctr">
              <a:defRPr/>
            </a:pPr>
            <a:r>
              <a:rPr lang="tr-TR" sz="2600" b="1" dirty="0" smtClean="0">
                <a:ln w="11430"/>
                <a:solidFill>
                  <a:schemeClr val="bg1"/>
                </a:solidFill>
                <a:latin typeface="+mj-lt"/>
                <a:ea typeface="+mj-ea"/>
                <a:cs typeface="+mj-cs"/>
              </a:rPr>
              <a:t>Okul Yönetimi Tarafından Yapılması Gereken Çalışmalar</a:t>
            </a:r>
          </a:p>
          <a:p>
            <a:pPr marL="0" marR="0" lvl="0" indent="0" algn="ctr" defTabSz="1088502" rtl="0" eaLnBrk="1" fontAlgn="auto" latinLnBrk="0" hangingPunct="1">
              <a:lnSpc>
                <a:spcPct val="100000"/>
              </a:lnSpc>
              <a:spcBef>
                <a:spcPts val="0"/>
              </a:spcBef>
              <a:spcAft>
                <a:spcPts val="0"/>
              </a:spcAft>
              <a:buClrTx/>
              <a:buSzTx/>
              <a:buFontTx/>
              <a:buNone/>
              <a:tabLst/>
              <a:defRPr/>
            </a:pPr>
            <a:endParaRPr kumimoji="0" lang="tr-TR" sz="2600" b="1" i="0" u="none" strike="noStrike" kern="1200" cap="none" spc="0" normalizeH="0" baseline="0" noProof="0" dirty="0">
              <a:ln w="11430"/>
              <a:solidFill>
                <a:schemeClr val="bg1"/>
              </a:solidFill>
              <a:effectLst/>
              <a:uLnTx/>
              <a:uFillTx/>
              <a:latin typeface="+mj-lt"/>
              <a:ea typeface="+mj-ea"/>
              <a:cs typeface="+mj-cs"/>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03718" y="5445224"/>
            <a:ext cx="1178918" cy="1268760"/>
          </a:xfrm>
          <a:prstGeom prst="rect">
            <a:avLst/>
          </a:prstGeom>
        </p:spPr>
      </p:pic>
    </p:spTree>
  </p:cSld>
  <p:clrMapOvr>
    <a:masterClrMapping/>
  </p:clrMapOvr>
  <p:transition spd="med">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1113917" y="1101974"/>
            <a:ext cx="11017224" cy="323165"/>
          </a:xfrm>
          <a:prstGeom prst="rect">
            <a:avLst/>
          </a:prstGeom>
          <a:noFill/>
          <a:ln w="9525">
            <a:noFill/>
            <a:miter lim="800000"/>
            <a:headEnd/>
            <a:tailEnd/>
          </a:ln>
          <a:effectLst/>
        </p:spPr>
        <p:txBody>
          <a:bodyPr vert="horz" wrap="square" lIns="338031" tIns="45720" rIns="91440" bIns="0" numCol="1" anchor="ctr" anchorCtr="0" compatLnSpc="1">
            <a:prstTxWarp prst="textNoShape">
              <a:avLst/>
            </a:prstTxWarp>
            <a:spAutoFit/>
          </a:bodyPr>
          <a:lstStyle/>
          <a:p>
            <a:r>
              <a:rPr lang="tr-TR" b="1" dirty="0" smtClean="0">
                <a:latin typeface="+mn-lt"/>
              </a:rPr>
              <a:t>FORM-1: ÖĞRENCİ MUAYENE/İZLEM BİLDİRİM FORMU (EK-3)</a:t>
            </a:r>
            <a:endParaRPr lang="tr-TR" b="1" dirty="0">
              <a:latin typeface="+mn-lt"/>
            </a:endParaRPr>
          </a:p>
        </p:txBody>
      </p:sp>
      <p:sp>
        <p:nvSpPr>
          <p:cNvPr id="4" name="1 Başlık"/>
          <p:cNvSpPr txBox="1">
            <a:spLocks/>
          </p:cNvSpPr>
          <p:nvPr/>
        </p:nvSpPr>
        <p:spPr>
          <a:xfrm>
            <a:off x="1054646" y="1"/>
            <a:ext cx="11135767" cy="764704"/>
          </a:xfrm>
          <a:prstGeom prst="rect">
            <a:avLst/>
          </a:prstGeom>
        </p:spPr>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endParaRPr lang="tr-TR" sz="2600" b="1" dirty="0" smtClean="0">
              <a:ln w="11430"/>
              <a:solidFill>
                <a:schemeClr val="bg1"/>
              </a:solidFill>
              <a:latin typeface="+mj-lt"/>
              <a:ea typeface="+mj-ea"/>
              <a:cs typeface="+mj-cs"/>
            </a:endParaRPr>
          </a:p>
          <a:p>
            <a:pPr algn="ctr">
              <a:defRPr/>
            </a:pPr>
            <a:r>
              <a:rPr lang="tr-TR" sz="2600" b="1" dirty="0" smtClean="0">
                <a:ln w="11430"/>
                <a:solidFill>
                  <a:schemeClr val="bg1"/>
                </a:solidFill>
                <a:latin typeface="+mj-lt"/>
                <a:ea typeface="+mj-ea"/>
                <a:cs typeface="+mj-cs"/>
              </a:rPr>
              <a:t>Okul Yönetimi Tarafından Yapılması Gereken Çalışmalar</a:t>
            </a:r>
          </a:p>
          <a:p>
            <a:pPr marL="0" marR="0" lvl="0" indent="0" algn="ctr" defTabSz="1088502" rtl="0" eaLnBrk="1" fontAlgn="auto" latinLnBrk="0" hangingPunct="1">
              <a:lnSpc>
                <a:spcPct val="100000"/>
              </a:lnSpc>
              <a:spcBef>
                <a:spcPts val="0"/>
              </a:spcBef>
              <a:spcAft>
                <a:spcPts val="0"/>
              </a:spcAft>
              <a:buClrTx/>
              <a:buSzTx/>
              <a:buFontTx/>
              <a:buNone/>
              <a:tabLst/>
              <a:defRPr/>
            </a:pPr>
            <a:endParaRPr kumimoji="0" lang="tr-TR" sz="2600" b="1" i="0" u="none" strike="noStrike" kern="1200" cap="none" spc="0" normalizeH="0" baseline="0" noProof="0" dirty="0">
              <a:ln w="11430"/>
              <a:solidFill>
                <a:schemeClr val="bg1"/>
              </a:solidFill>
              <a:effectLst/>
              <a:uLnTx/>
              <a:uFillTx/>
              <a:latin typeface="+mj-lt"/>
              <a:ea typeface="+mj-ea"/>
              <a:cs typeface="+mj-cs"/>
            </a:endParaRPr>
          </a:p>
        </p:txBody>
      </p:sp>
      <p:sp>
        <p:nvSpPr>
          <p:cNvPr id="3073" name="Rectangle 1"/>
          <p:cNvSpPr>
            <a:spLocks noChangeArrowheads="1"/>
          </p:cNvSpPr>
          <p:nvPr/>
        </p:nvSpPr>
        <p:spPr bwMode="auto">
          <a:xfrm>
            <a:off x="190550" y="2187140"/>
            <a:ext cx="11748826" cy="37117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20000"/>
              </a:lnSpc>
              <a:spcBef>
                <a:spcPct val="0"/>
              </a:spcBef>
              <a:spcAft>
                <a:spcPct val="0"/>
              </a:spcAft>
              <a:buClrTx/>
              <a:buSzTx/>
              <a:buFont typeface="Wingdings" pitchFamily="2" charset="2"/>
              <a:buChar char="Ø"/>
              <a:tabLst>
                <a:tab pos="338138" algn="l"/>
              </a:tabLst>
            </a:pPr>
            <a:r>
              <a:rPr kumimoji="0" lang="tr-TR" sz="2200" b="0" i="0" u="none" strike="noStrike" cap="none" normalizeH="0" baseline="0" dirty="0" smtClean="0">
                <a:ln>
                  <a:noFill/>
                </a:ln>
                <a:solidFill>
                  <a:schemeClr val="tx1"/>
                </a:solidFill>
                <a:effectLst/>
                <a:latin typeface="+mn-lt"/>
                <a:ea typeface="Times New Roman" pitchFamily="18" charset="0"/>
                <a:cs typeface="Times New Roman" pitchFamily="18" charset="0"/>
              </a:rPr>
              <a:t> Form 1, öğrencilerin bağlı bulundukları aile hekimleri tarafından yaş grubuna uygun periyodik olarak yapılan sağlık değerlendirmelerinin okula bildirilmesi amacıyla kullanılmaktadır.</a:t>
            </a:r>
          </a:p>
          <a:p>
            <a:pPr marL="0" marR="0" lvl="0" indent="0" algn="just" defTabSz="914400" rtl="0" eaLnBrk="1" fontAlgn="base" latinLnBrk="0" hangingPunct="1">
              <a:lnSpc>
                <a:spcPct val="120000"/>
              </a:lnSpc>
              <a:spcBef>
                <a:spcPct val="0"/>
              </a:spcBef>
              <a:spcAft>
                <a:spcPct val="0"/>
              </a:spcAft>
              <a:buClrTx/>
              <a:buSzTx/>
              <a:buFont typeface="Wingdings" pitchFamily="2" charset="2"/>
              <a:buChar char="Ø"/>
              <a:tabLst>
                <a:tab pos="338138" algn="l"/>
              </a:tabLst>
            </a:pPr>
            <a:endParaRPr kumimoji="0" lang="tr-TR" sz="2200" b="0" i="0" u="none" strike="noStrike" cap="none" normalizeH="0" baseline="0" dirty="0" smtClean="0">
              <a:ln>
                <a:noFill/>
              </a:ln>
              <a:solidFill>
                <a:schemeClr val="tx1"/>
              </a:solidFill>
              <a:effectLst/>
              <a:latin typeface="+mn-lt"/>
              <a:ea typeface="Times New Roman" pitchFamily="18" charset="0"/>
              <a:cs typeface="Times New Roman" pitchFamily="18" charset="0"/>
            </a:endParaRPr>
          </a:p>
          <a:p>
            <a:pPr lvl="0" algn="just">
              <a:lnSpc>
                <a:spcPct val="120000"/>
              </a:lnSpc>
              <a:buFont typeface="Wingdings" pitchFamily="2" charset="2"/>
              <a:buChar char="Ø"/>
              <a:tabLst>
                <a:tab pos="338138" algn="l"/>
              </a:tabLst>
            </a:pPr>
            <a:r>
              <a:rPr lang="tr-TR" sz="2000" dirty="0" smtClean="0">
                <a:ea typeface="Times New Roman" pitchFamily="18" charset="0"/>
                <a:cs typeface="Times New Roman" pitchFamily="18" charset="0"/>
              </a:rPr>
              <a:t>Öğrencilerin </a:t>
            </a:r>
            <a:r>
              <a:rPr lang="tr-TR" sz="2000" u="sng" dirty="0" smtClean="0">
                <a:ea typeface="Times New Roman" pitchFamily="18" charset="0"/>
                <a:cs typeface="Times New Roman" pitchFamily="18" charset="0"/>
              </a:rPr>
              <a:t>aile sağlığı merkezlerinde yığılmalar </a:t>
            </a:r>
            <a:r>
              <a:rPr lang="tr-TR" sz="2000" u="sng" dirty="0">
                <a:ea typeface="Times New Roman" pitchFamily="18" charset="0"/>
                <a:cs typeface="Times New Roman" pitchFamily="18" charset="0"/>
              </a:rPr>
              <a:t>olmayacak şekilde planlama </a:t>
            </a:r>
            <a:r>
              <a:rPr lang="tr-TR" sz="2000" u="sng" dirty="0" smtClean="0">
                <a:ea typeface="Times New Roman" pitchFamily="18" charset="0"/>
                <a:cs typeface="Times New Roman" pitchFamily="18" charset="0"/>
              </a:rPr>
              <a:t>yapılarak</a:t>
            </a:r>
            <a:r>
              <a:rPr lang="tr-TR" sz="2000" u="sng" dirty="0">
                <a:ea typeface="Times New Roman" pitchFamily="18" charset="0"/>
                <a:cs typeface="Times New Roman" pitchFamily="18" charset="0"/>
              </a:rPr>
              <a:t> </a:t>
            </a:r>
            <a:r>
              <a:rPr lang="tr-TR" sz="2000" dirty="0" smtClean="0">
                <a:ea typeface="Times New Roman" pitchFamily="18" charset="0"/>
                <a:cs typeface="Times New Roman" pitchFamily="18" charset="0"/>
              </a:rPr>
              <a:t>aile </a:t>
            </a:r>
            <a:r>
              <a:rPr lang="tr-TR" sz="2000" dirty="0">
                <a:ea typeface="Times New Roman" pitchFamily="18" charset="0"/>
                <a:cs typeface="Times New Roman" pitchFamily="18" charset="0"/>
              </a:rPr>
              <a:t>hekimleri tarafından </a:t>
            </a:r>
            <a:r>
              <a:rPr lang="tr-TR" sz="2000" b="1" dirty="0" smtClean="0">
                <a:ea typeface="Times New Roman" pitchFamily="18" charset="0"/>
                <a:cs typeface="Times New Roman" pitchFamily="18" charset="0"/>
              </a:rPr>
              <a:t>her yıl periyodik </a:t>
            </a:r>
            <a:r>
              <a:rPr lang="tr-TR" sz="2000" b="1" dirty="0">
                <a:ea typeface="Times New Roman" pitchFamily="18" charset="0"/>
                <a:cs typeface="Times New Roman" pitchFamily="18" charset="0"/>
              </a:rPr>
              <a:t>muayene ve izlemlerinin </a:t>
            </a:r>
            <a:r>
              <a:rPr lang="tr-TR" sz="2000" dirty="0">
                <a:ea typeface="Times New Roman" pitchFamily="18" charset="0"/>
                <a:cs typeface="Times New Roman" pitchFamily="18" charset="0"/>
              </a:rPr>
              <a:t>yapılması </a:t>
            </a:r>
            <a:r>
              <a:rPr lang="tr-TR" sz="2000" dirty="0" smtClean="0">
                <a:ea typeface="Times New Roman" pitchFamily="18" charset="0"/>
                <a:cs typeface="Times New Roman" pitchFamily="18" charset="0"/>
              </a:rPr>
              <a:t>sağlanmalıdır. </a:t>
            </a:r>
          </a:p>
          <a:p>
            <a:pPr lvl="0" algn="just">
              <a:lnSpc>
                <a:spcPct val="120000"/>
              </a:lnSpc>
              <a:buFont typeface="Wingdings" pitchFamily="2" charset="2"/>
              <a:buChar char="Ø"/>
              <a:tabLst>
                <a:tab pos="338138" algn="l"/>
              </a:tabLst>
            </a:pPr>
            <a:r>
              <a:rPr lang="tr-TR" sz="2200" dirty="0" smtClean="0">
                <a:latin typeface="+mn-lt"/>
                <a:ea typeface="Times New Roman" pitchFamily="18" charset="0"/>
                <a:cs typeface="Times New Roman" pitchFamily="18" charset="0"/>
              </a:rPr>
              <a:t>Aile tarafından aile hekimince kendilerine verilen Form 1’in bir çıktısının okula yönetimine ulaştırılması sağlanmalıdır.</a:t>
            </a:r>
            <a:endParaRPr lang="tr-TR" sz="2200" dirty="0">
              <a:latin typeface="+mn-lt"/>
              <a:cs typeface="Arial" pitchFamily="34" charset="0"/>
            </a:endParaRPr>
          </a:p>
          <a:p>
            <a:pPr lvl="0" algn="just">
              <a:lnSpc>
                <a:spcPct val="120000"/>
              </a:lnSpc>
              <a:buFont typeface="Wingdings" pitchFamily="2" charset="2"/>
              <a:buChar char="Ø"/>
              <a:tabLst>
                <a:tab pos="338138" algn="l"/>
              </a:tabLst>
            </a:pPr>
            <a:r>
              <a:rPr kumimoji="0" lang="tr-TR" sz="2200" b="0" i="0" u="none" strike="noStrike" cap="none" normalizeH="0" baseline="0" dirty="0" smtClean="0">
                <a:ln>
                  <a:noFill/>
                </a:ln>
                <a:solidFill>
                  <a:schemeClr val="tx1"/>
                </a:solidFill>
                <a:effectLst/>
                <a:latin typeface="+mn-lt"/>
                <a:ea typeface="Times New Roman" pitchFamily="18" charset="0"/>
                <a:cs typeface="Times New Roman" pitchFamily="18" charset="0"/>
              </a:rPr>
              <a:t>Okula iletilen formlar, okul yönetimi tarafından uygun koşullarda saklanmalıdır.</a:t>
            </a:r>
            <a:endParaRPr kumimoji="0" lang="tr-TR" sz="22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20000"/>
              </a:lnSpc>
              <a:spcBef>
                <a:spcPct val="0"/>
              </a:spcBef>
              <a:spcAft>
                <a:spcPct val="0"/>
              </a:spcAft>
              <a:buClrTx/>
              <a:buSzTx/>
              <a:tabLst>
                <a:tab pos="338138" algn="l"/>
              </a:tabLst>
            </a:pPr>
            <a:endParaRPr kumimoji="0" lang="tr-TR" sz="2200" b="0" i="0" u="none" strike="noStrike" cap="none" normalizeH="0" baseline="0" dirty="0" smtClean="0">
              <a:ln>
                <a:noFill/>
              </a:ln>
              <a:solidFill>
                <a:schemeClr val="tx1"/>
              </a:solidFill>
              <a:effectLst/>
              <a:latin typeface="+mn-lt"/>
              <a:cs typeface="Arial" pitchFamily="34" charset="0"/>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59702" y="5264545"/>
            <a:ext cx="1178918" cy="1268760"/>
          </a:xfrm>
          <a:prstGeom prst="rect">
            <a:avLst/>
          </a:prstGeom>
        </p:spPr>
      </p:pic>
    </p:spTree>
    <p:extLst>
      <p:ext uri="{BB962C8B-B14F-4D97-AF65-F5344CB8AC3E}">
        <p14:creationId xmlns:p14="http://schemas.microsoft.com/office/powerpoint/2010/main" val="4155870591"/>
      </p:ext>
    </p:extLst>
  </p:cSld>
  <p:clrMapOvr>
    <a:masterClrMapping/>
  </p:clrMapOvr>
  <p:transition spd="med">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838622" y="764704"/>
            <a:ext cx="5904656" cy="307777"/>
          </a:xfrm>
          <a:prstGeom prst="rect">
            <a:avLst/>
          </a:prstGeom>
          <a:noFill/>
          <a:ln w="9525">
            <a:noFill/>
            <a:miter lim="800000"/>
            <a:headEnd/>
            <a:tailEnd/>
          </a:ln>
          <a:effectLst/>
        </p:spPr>
        <p:txBody>
          <a:bodyPr vert="horz" wrap="square" lIns="338031" tIns="45720" rIns="91440" bIns="0" numCol="1" anchor="ctr" anchorCtr="0" compatLnSpc="1">
            <a:prstTxWarp prst="textNoShape">
              <a:avLst/>
            </a:prstTxWarp>
            <a:spAutoFit/>
          </a:bodyPr>
          <a:lstStyle/>
          <a:p>
            <a:pPr algn="ctr"/>
            <a:r>
              <a:rPr lang="tr-TR" sz="1700" b="1" dirty="0" smtClean="0">
                <a:latin typeface="+mn-lt"/>
              </a:rPr>
              <a:t>FORM-1: ÖĞRENCİ MUAYENE/İZLEM BİLDİRİM FORMU (EK-3)</a:t>
            </a:r>
            <a:endParaRPr lang="tr-TR" sz="1700" b="1" dirty="0">
              <a:latin typeface="+mn-lt"/>
            </a:endParaRPr>
          </a:p>
        </p:txBody>
      </p:sp>
      <p:sp>
        <p:nvSpPr>
          <p:cNvPr id="4" name="1 Başlık"/>
          <p:cNvSpPr txBox="1">
            <a:spLocks/>
          </p:cNvSpPr>
          <p:nvPr/>
        </p:nvSpPr>
        <p:spPr>
          <a:xfrm>
            <a:off x="1054646" y="1"/>
            <a:ext cx="11135767" cy="764704"/>
          </a:xfrm>
          <a:prstGeom prst="rect">
            <a:avLst/>
          </a:prstGeom>
        </p:spPr>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endParaRPr lang="tr-TR" sz="2600" b="1" dirty="0" smtClean="0">
              <a:ln w="11430"/>
              <a:solidFill>
                <a:schemeClr val="bg1"/>
              </a:solidFill>
              <a:latin typeface="+mj-lt"/>
              <a:ea typeface="+mj-ea"/>
              <a:cs typeface="+mj-cs"/>
            </a:endParaRPr>
          </a:p>
          <a:p>
            <a:pPr algn="ctr">
              <a:defRPr/>
            </a:pPr>
            <a:r>
              <a:rPr lang="tr-TR" sz="2600" b="1" dirty="0" smtClean="0">
                <a:ln w="11430"/>
                <a:solidFill>
                  <a:schemeClr val="bg1"/>
                </a:solidFill>
                <a:latin typeface="+mj-lt"/>
                <a:ea typeface="+mj-ea"/>
                <a:cs typeface="+mj-cs"/>
              </a:rPr>
              <a:t>Okul Yönetimi Tarafından Yapılması Gereken Çalışmalar</a:t>
            </a:r>
          </a:p>
          <a:p>
            <a:pPr marL="0" marR="0" lvl="0" indent="0" algn="ctr" defTabSz="1088502" rtl="0" eaLnBrk="1" fontAlgn="auto" latinLnBrk="0" hangingPunct="1">
              <a:lnSpc>
                <a:spcPct val="100000"/>
              </a:lnSpc>
              <a:spcBef>
                <a:spcPts val="0"/>
              </a:spcBef>
              <a:spcAft>
                <a:spcPts val="0"/>
              </a:spcAft>
              <a:buClrTx/>
              <a:buSzTx/>
              <a:buFontTx/>
              <a:buNone/>
              <a:tabLst/>
              <a:defRPr/>
            </a:pPr>
            <a:endParaRPr kumimoji="0" lang="tr-TR" sz="2600" b="1" i="0" u="none" strike="noStrike" kern="1200" cap="none" spc="0" normalizeH="0" baseline="0" noProof="0" dirty="0">
              <a:ln w="11430"/>
              <a:solidFill>
                <a:schemeClr val="bg1"/>
              </a:solidFill>
              <a:effectLst/>
              <a:uLnTx/>
              <a:uFillTx/>
              <a:latin typeface="+mj-lt"/>
              <a:ea typeface="+mj-ea"/>
              <a:cs typeface="+mj-cs"/>
            </a:endParaRPr>
          </a:p>
        </p:txBody>
      </p:sp>
      <p:pic>
        <p:nvPicPr>
          <p:cNvPr id="41" name="40 Resim"/>
          <p:cNvPicPr/>
          <p:nvPr/>
        </p:nvPicPr>
        <p:blipFill>
          <a:blip r:embed="rId2" cstate="print"/>
          <a:srcRect/>
          <a:stretch>
            <a:fillRect/>
          </a:stretch>
        </p:blipFill>
        <p:spPr bwMode="auto">
          <a:xfrm>
            <a:off x="3142798" y="1124744"/>
            <a:ext cx="5760720" cy="5472608"/>
          </a:xfrm>
          <a:prstGeom prst="rect">
            <a:avLst/>
          </a:prstGeom>
          <a:noFill/>
          <a:ln w="9525">
            <a:solidFill>
              <a:schemeClr val="tx1"/>
            </a:solidFill>
            <a:miter lim="800000"/>
            <a:headEnd/>
            <a:tailEnd/>
          </a:ln>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03718" y="5328142"/>
            <a:ext cx="1178918" cy="1268760"/>
          </a:xfrm>
          <a:prstGeom prst="rect">
            <a:avLst/>
          </a:prstGeom>
        </p:spPr>
      </p:pic>
    </p:spTree>
  </p:cSld>
  <p:clrMapOvr>
    <a:masterClrMapping/>
  </p:clrMapOvr>
  <p:transition spd="med">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168595" y="2492896"/>
            <a:ext cx="10657184" cy="1833194"/>
          </a:xfrm>
          <a:prstGeom prst="rect">
            <a:avLst/>
          </a:prstGeom>
        </p:spPr>
        <p:txBody>
          <a:bodyPr wrap="square">
            <a:spAutoFit/>
          </a:bodyPr>
          <a:lstStyle/>
          <a:p>
            <a:pPr algn="just">
              <a:lnSpc>
                <a:spcPct val="120000"/>
              </a:lnSpc>
              <a:buFont typeface="Wingdings" pitchFamily="2" charset="2"/>
              <a:buChar char="Ø"/>
            </a:pPr>
            <a:r>
              <a:rPr lang="tr-TR" sz="2400" dirty="0">
                <a:ea typeface="Times New Roman" pitchFamily="18" charset="0"/>
                <a:cs typeface="Times New Roman" pitchFamily="18" charset="0"/>
              </a:rPr>
              <a:t>Okullarda yapılacak izleme ve değerlendirme çalışmaları sırasında okuldaki öğrenci muayenelerine ait sonuçlar, </a:t>
            </a:r>
            <a:r>
              <a:rPr lang="tr-TR" sz="2400" u="sng" dirty="0">
                <a:ea typeface="Times New Roman" pitchFamily="18" charset="0"/>
                <a:cs typeface="Times New Roman" pitchFamily="18" charset="0"/>
              </a:rPr>
              <a:t>Form 2.c Okula Kayıt/Periyodik İzlem Muayenesi Yapılan Öğrenci Sayısı ve Yüzdesi” (Ek 4) </a:t>
            </a:r>
            <a:r>
              <a:rPr lang="tr-TR" sz="2400" dirty="0">
                <a:ea typeface="Times New Roman" pitchFamily="18" charset="0"/>
                <a:cs typeface="Times New Roman" pitchFamily="18" charset="0"/>
              </a:rPr>
              <a:t>bölümü için sayısal veri olarak Okul Sağlığı Değerlendirme Ekibine sunulmalıdır</a:t>
            </a:r>
            <a:endParaRPr lang="tr-TR" sz="2400" dirty="0">
              <a:latin typeface="+mn-lt"/>
            </a:endParaRPr>
          </a:p>
        </p:txBody>
      </p:sp>
      <p:sp>
        <p:nvSpPr>
          <p:cNvPr id="3" name="1 Başlık"/>
          <p:cNvSpPr txBox="1">
            <a:spLocks/>
          </p:cNvSpPr>
          <p:nvPr/>
        </p:nvSpPr>
        <p:spPr>
          <a:xfrm>
            <a:off x="1054646" y="1"/>
            <a:ext cx="11135767" cy="764704"/>
          </a:xfrm>
          <a:prstGeom prst="rect">
            <a:avLst/>
          </a:prstGeom>
        </p:spPr>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endParaRPr lang="tr-TR" sz="2600" b="1" dirty="0" smtClean="0">
              <a:ln w="11430"/>
              <a:solidFill>
                <a:schemeClr val="bg1"/>
              </a:solidFill>
              <a:latin typeface="+mj-lt"/>
              <a:ea typeface="+mj-ea"/>
              <a:cs typeface="+mj-cs"/>
            </a:endParaRPr>
          </a:p>
          <a:p>
            <a:pPr algn="ctr">
              <a:defRPr/>
            </a:pPr>
            <a:r>
              <a:rPr lang="tr-TR" sz="2600" b="1" dirty="0" smtClean="0">
                <a:ln w="11430"/>
                <a:solidFill>
                  <a:schemeClr val="bg1"/>
                </a:solidFill>
                <a:latin typeface="+mj-lt"/>
                <a:ea typeface="+mj-ea"/>
                <a:cs typeface="+mj-cs"/>
              </a:rPr>
              <a:t>Okul Yönetimi Tarafından Yapılması Gereken Çalışmalar</a:t>
            </a:r>
          </a:p>
          <a:p>
            <a:pPr marL="0" marR="0" lvl="0" indent="0" algn="ctr" defTabSz="1088502" rtl="0" eaLnBrk="1" fontAlgn="auto" latinLnBrk="0" hangingPunct="1">
              <a:lnSpc>
                <a:spcPct val="100000"/>
              </a:lnSpc>
              <a:spcBef>
                <a:spcPts val="0"/>
              </a:spcBef>
              <a:spcAft>
                <a:spcPts val="0"/>
              </a:spcAft>
              <a:buClrTx/>
              <a:buSzTx/>
              <a:buFontTx/>
              <a:buNone/>
              <a:tabLst/>
              <a:defRPr/>
            </a:pPr>
            <a:endParaRPr kumimoji="0" lang="tr-TR" sz="2600" b="1" i="0" u="none" strike="noStrike" kern="1200" cap="none" spc="0" normalizeH="0" baseline="0" noProof="0" dirty="0">
              <a:ln w="11430"/>
              <a:solidFill>
                <a:schemeClr val="bg1"/>
              </a:solidFill>
              <a:effectLst/>
              <a:uLnTx/>
              <a:uFillTx/>
              <a:latin typeface="+mj-lt"/>
              <a:ea typeface="+mj-ea"/>
              <a:cs typeface="+mj-cs"/>
            </a:endParaRPr>
          </a:p>
        </p:txBody>
      </p:sp>
      <p:sp>
        <p:nvSpPr>
          <p:cNvPr id="4" name="Rectangle 1"/>
          <p:cNvSpPr>
            <a:spLocks noChangeArrowheads="1"/>
          </p:cNvSpPr>
          <p:nvPr/>
        </p:nvSpPr>
        <p:spPr bwMode="auto">
          <a:xfrm>
            <a:off x="982638" y="1052736"/>
            <a:ext cx="11017224" cy="323165"/>
          </a:xfrm>
          <a:prstGeom prst="rect">
            <a:avLst/>
          </a:prstGeom>
          <a:noFill/>
          <a:ln w="9525">
            <a:noFill/>
            <a:miter lim="800000"/>
            <a:headEnd/>
            <a:tailEnd/>
          </a:ln>
          <a:effectLst/>
        </p:spPr>
        <p:txBody>
          <a:bodyPr vert="horz" wrap="square" lIns="338031" tIns="45720" rIns="91440" bIns="0" numCol="1" anchor="ctr" anchorCtr="0" compatLnSpc="1">
            <a:prstTxWarp prst="textNoShape">
              <a:avLst/>
            </a:prstTxWarp>
            <a:spAutoFit/>
          </a:bodyPr>
          <a:lstStyle/>
          <a:p>
            <a:r>
              <a:rPr lang="tr-TR" b="1" dirty="0" smtClean="0">
                <a:latin typeface="+mn-lt"/>
              </a:rPr>
              <a:t>FORM-1: ÖĞRENCİ MUAYENE/İZLEM BİLDİRİM FORMU (EK-3)</a:t>
            </a:r>
            <a:endParaRPr lang="tr-TR" b="1" dirty="0">
              <a:latin typeface="+mn-lt"/>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46861" y="5229200"/>
            <a:ext cx="1178918" cy="1268760"/>
          </a:xfrm>
          <a:prstGeom prst="rect">
            <a:avLst/>
          </a:prstGeom>
        </p:spPr>
      </p:pic>
    </p:spTree>
    <p:extLst>
      <p:ext uri="{BB962C8B-B14F-4D97-AF65-F5344CB8AC3E}">
        <p14:creationId xmlns:p14="http://schemas.microsoft.com/office/powerpoint/2010/main" val="2125853858"/>
      </p:ext>
    </p:extLst>
  </p:cSld>
  <p:clrMapOvr>
    <a:masterClrMapping/>
  </p:clrMapOvr>
  <p:transition spd="med">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38622" y="1124744"/>
            <a:ext cx="10945216" cy="4662815"/>
          </a:xfrm>
          <a:prstGeom prst="rect">
            <a:avLst/>
          </a:prstGeom>
        </p:spPr>
        <p:txBody>
          <a:bodyPr wrap="square">
            <a:spAutoFit/>
          </a:bodyPr>
          <a:lstStyle/>
          <a:p>
            <a:pPr algn="just">
              <a:lnSpc>
                <a:spcPct val="150000"/>
              </a:lnSpc>
            </a:pPr>
            <a:r>
              <a:rPr lang="tr-TR" b="1" dirty="0">
                <a:solidFill>
                  <a:srgbClr val="000000"/>
                </a:solidFill>
                <a:latin typeface="Arial" panose="020B0604020202020204" pitchFamily="34" charset="0"/>
                <a:cs typeface="Arial" panose="020B0604020202020204" pitchFamily="34" charset="0"/>
              </a:rPr>
              <a:t>FORM-2: OKUL </a:t>
            </a:r>
            <a:r>
              <a:rPr lang="tr-TR" b="1" dirty="0" err="1" smtClean="0">
                <a:solidFill>
                  <a:srgbClr val="000000"/>
                </a:solidFill>
                <a:latin typeface="Arial" panose="020B0604020202020204" pitchFamily="34" charset="0"/>
                <a:cs typeface="Arial" panose="020B0604020202020204" pitchFamily="34" charset="0"/>
              </a:rPr>
              <a:t>DEĞERLENDiRME</a:t>
            </a:r>
            <a:r>
              <a:rPr lang="tr-TR" b="1" dirty="0" smtClean="0">
                <a:solidFill>
                  <a:srgbClr val="000000"/>
                </a:solidFill>
                <a:latin typeface="Arial" panose="020B0604020202020204" pitchFamily="34" charset="0"/>
                <a:cs typeface="Arial" panose="020B0604020202020204" pitchFamily="34" charset="0"/>
              </a:rPr>
              <a:t> </a:t>
            </a:r>
            <a:r>
              <a:rPr lang="tr-TR" b="1" dirty="0">
                <a:solidFill>
                  <a:srgbClr val="000000"/>
                </a:solidFill>
                <a:latin typeface="Arial" panose="020B0604020202020204" pitchFamily="34" charset="0"/>
                <a:cs typeface="Arial" panose="020B0604020202020204" pitchFamily="34" charset="0"/>
              </a:rPr>
              <a:t>FORMU </a:t>
            </a:r>
            <a:endParaRPr lang="tr-TR" dirty="0">
              <a:solidFill>
                <a:srgbClr val="000000"/>
              </a:solidFill>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tr-TR" dirty="0" smtClean="0">
                <a:solidFill>
                  <a:srgbClr val="000000"/>
                </a:solidFill>
                <a:latin typeface="Arial" panose="020B0604020202020204" pitchFamily="34" charset="0"/>
                <a:cs typeface="Arial" panose="020B0604020202020204" pitchFamily="34" charset="0"/>
              </a:rPr>
              <a:t>Form</a:t>
            </a:r>
            <a:r>
              <a:rPr lang="tr-TR" dirty="0">
                <a:solidFill>
                  <a:srgbClr val="000000"/>
                </a:solidFill>
                <a:latin typeface="Arial" panose="020B0604020202020204" pitchFamily="34" charset="0"/>
                <a:cs typeface="Arial" panose="020B0604020202020204" pitchFamily="34" charset="0"/>
              </a:rPr>
              <a:t>, değerlendirme ekibi tarafından okul/kurum ziyareti sırasında </a:t>
            </a:r>
            <a:r>
              <a:rPr lang="tr-TR" dirty="0" smtClean="0">
                <a:solidFill>
                  <a:srgbClr val="000000"/>
                </a:solidFill>
                <a:latin typeface="Arial" panose="020B0604020202020204" pitchFamily="34" charset="0"/>
                <a:cs typeface="Arial" panose="020B0604020202020204" pitchFamily="34" charset="0"/>
              </a:rPr>
              <a:t>doldurulacaktır.</a:t>
            </a:r>
          </a:p>
          <a:p>
            <a:pPr marL="285750" indent="-285750" algn="just">
              <a:lnSpc>
                <a:spcPct val="150000"/>
              </a:lnSpc>
              <a:buFont typeface="Wingdings" panose="05000000000000000000" pitchFamily="2" charset="2"/>
              <a:buChar char="Ø"/>
            </a:pPr>
            <a:r>
              <a:rPr lang="tr-TR" dirty="0" smtClean="0">
                <a:solidFill>
                  <a:srgbClr val="000000"/>
                </a:solidFill>
                <a:latin typeface="Arial" panose="020B0604020202020204" pitchFamily="34" charset="0"/>
                <a:cs typeface="Arial" panose="020B0604020202020204" pitchFamily="34" charset="0"/>
              </a:rPr>
              <a:t>Aynı </a:t>
            </a:r>
            <a:r>
              <a:rPr lang="tr-TR" dirty="0">
                <a:solidFill>
                  <a:srgbClr val="000000"/>
                </a:solidFill>
                <a:latin typeface="Arial" panose="020B0604020202020204" pitchFamily="34" charset="0"/>
                <a:cs typeface="Arial" panose="020B0604020202020204" pitchFamily="34" charset="0"/>
              </a:rPr>
              <a:t>kampüs içinde bulunan farklı kademedeki okul/kurumların her biri için ayrı form doldurulacaktır</a:t>
            </a:r>
            <a:r>
              <a:rPr lang="tr-TR" dirty="0" smtClean="0">
                <a:solidFill>
                  <a:srgbClr val="000000"/>
                </a:solidFill>
                <a:latin typeface="Arial" panose="020B0604020202020204" pitchFamily="34" charset="0"/>
                <a:cs typeface="Arial" panose="020B0604020202020204" pitchFamily="34" charset="0"/>
              </a:rPr>
              <a:t>.</a:t>
            </a:r>
          </a:p>
          <a:p>
            <a:pPr algn="just">
              <a:lnSpc>
                <a:spcPct val="150000"/>
              </a:lnSpc>
            </a:pPr>
            <a:endParaRPr lang="tr-TR" dirty="0" smtClean="0">
              <a:solidFill>
                <a:srgbClr val="000000"/>
              </a:solidFill>
              <a:latin typeface="Arial" panose="020B0604020202020204" pitchFamily="34" charset="0"/>
              <a:cs typeface="Arial" panose="020B0604020202020204" pitchFamily="34" charset="0"/>
            </a:endParaRPr>
          </a:p>
          <a:p>
            <a:pPr algn="just">
              <a:lnSpc>
                <a:spcPct val="150000"/>
              </a:lnSpc>
            </a:pPr>
            <a:r>
              <a:rPr lang="tr-TR" dirty="0" smtClean="0">
                <a:solidFill>
                  <a:srgbClr val="000000"/>
                </a:solidFill>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FORM-3: PROGRAM </a:t>
            </a:r>
            <a:r>
              <a:rPr lang="tr-TR" b="1" dirty="0" smtClean="0">
                <a:latin typeface="Arial" panose="020B0604020202020204" pitchFamily="34" charset="0"/>
                <a:cs typeface="Arial" panose="020B0604020202020204" pitchFamily="34" charset="0"/>
              </a:rPr>
              <a:t>BİLEŞENLERİ DEĞERLENDİRME </a:t>
            </a:r>
            <a:r>
              <a:rPr lang="tr-TR" b="1" dirty="0">
                <a:latin typeface="Arial" panose="020B0604020202020204" pitchFamily="34" charset="0"/>
                <a:cs typeface="Arial" panose="020B0604020202020204" pitchFamily="34" charset="0"/>
              </a:rPr>
              <a:t>FORMU </a:t>
            </a:r>
            <a:endParaRPr lang="tr-TR" dirty="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tr-TR" dirty="0" smtClean="0">
                <a:latin typeface="Arial" panose="020B0604020202020204" pitchFamily="34" charset="0"/>
                <a:cs typeface="Arial" panose="020B0604020202020204" pitchFamily="34" charset="0"/>
              </a:rPr>
              <a:t>Okul </a:t>
            </a:r>
            <a:r>
              <a:rPr lang="tr-TR" dirty="0">
                <a:latin typeface="Arial" panose="020B0604020202020204" pitchFamily="34" charset="0"/>
                <a:cs typeface="Arial" panose="020B0604020202020204" pitchFamily="34" charset="0"/>
              </a:rPr>
              <a:t>Değerlendirme Ekibi tarafından, “Sağlık Hizmetleri, Sağlıklı ve Güvenli Okul Çevresi ve Sağlıklı Beslenme” </a:t>
            </a:r>
            <a:r>
              <a:rPr lang="tr-TR" dirty="0" smtClean="0">
                <a:latin typeface="Arial" panose="020B0604020202020204" pitchFamily="34" charset="0"/>
                <a:cs typeface="Arial" panose="020B0604020202020204" pitchFamily="34" charset="0"/>
              </a:rPr>
              <a:t>bileşenleri </a:t>
            </a:r>
            <a:r>
              <a:rPr lang="tr-TR" dirty="0">
                <a:latin typeface="Arial" panose="020B0604020202020204" pitchFamily="34" charset="0"/>
                <a:cs typeface="Arial" panose="020B0604020202020204" pitchFamily="34" charset="0"/>
              </a:rPr>
              <a:t>kapsamında değerlendirme yapılacaktır</a:t>
            </a:r>
            <a:r>
              <a:rPr lang="tr-TR" dirty="0" smtClean="0">
                <a:latin typeface="Arial" panose="020B0604020202020204" pitchFamily="34" charset="0"/>
                <a:cs typeface="Arial" panose="020B0604020202020204" pitchFamily="34" charset="0"/>
              </a:rPr>
              <a:t>.</a:t>
            </a:r>
          </a:p>
          <a:p>
            <a:pPr marL="285750" indent="-285750" algn="just">
              <a:lnSpc>
                <a:spcPct val="150000"/>
              </a:lnSpc>
              <a:buFont typeface="Wingdings" panose="05000000000000000000" pitchFamily="2" charset="2"/>
              <a:buChar char="Ø"/>
            </a:pPr>
            <a:r>
              <a:rPr lang="tr-TR" dirty="0" smtClean="0">
                <a:latin typeface="Arial" panose="020B0604020202020204" pitchFamily="34" charset="0"/>
                <a:cs typeface="Arial" panose="020B0604020202020204" pitchFamily="34" charset="0"/>
              </a:rPr>
              <a:t>Formlarda </a:t>
            </a:r>
            <a:r>
              <a:rPr lang="tr-TR" dirty="0">
                <a:latin typeface="Arial" panose="020B0604020202020204" pitchFamily="34" charset="0"/>
                <a:cs typeface="Arial" panose="020B0604020202020204" pitchFamily="34" charset="0"/>
              </a:rPr>
              <a:t>yer alan her bir </a:t>
            </a:r>
            <a:r>
              <a:rPr lang="tr-TR" dirty="0" smtClean="0">
                <a:latin typeface="Arial" panose="020B0604020202020204" pitchFamily="34" charset="0"/>
                <a:cs typeface="Arial" panose="020B0604020202020204" pitchFamily="34" charset="0"/>
              </a:rPr>
              <a:t>bileşene </a:t>
            </a:r>
            <a:r>
              <a:rPr lang="tr-TR" dirty="0">
                <a:latin typeface="Arial" panose="020B0604020202020204" pitchFamily="34" charset="0"/>
                <a:cs typeface="Arial" panose="020B0604020202020204" pitchFamily="34" charset="0"/>
              </a:rPr>
              <a:t>ait maddelerin tamamının okul/kurumlar tarafından yerine getirilmesi beklenmektedir. </a:t>
            </a:r>
            <a:endParaRPr lang="tr-TR" dirty="0" smtClean="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tr-TR" dirty="0" smtClean="0">
                <a:latin typeface="Arial" panose="020B0604020202020204" pitchFamily="34" charset="0"/>
                <a:cs typeface="Arial" panose="020B0604020202020204" pitchFamily="34" charset="0"/>
              </a:rPr>
              <a:t>Bileşenler </a:t>
            </a:r>
            <a:r>
              <a:rPr lang="tr-TR" dirty="0">
                <a:latin typeface="Arial" panose="020B0604020202020204" pitchFamily="34" charset="0"/>
                <a:cs typeface="Arial" panose="020B0604020202020204" pitchFamily="34" charset="0"/>
              </a:rPr>
              <a:t>kapsamında herhangi bir maddenin eksik olması durumunda okul/kurumun söz konusu </a:t>
            </a:r>
            <a:r>
              <a:rPr lang="tr-TR" dirty="0" smtClean="0">
                <a:latin typeface="Arial" panose="020B0604020202020204" pitchFamily="34" charset="0"/>
                <a:cs typeface="Arial" panose="020B0604020202020204" pitchFamily="34" charset="0"/>
              </a:rPr>
              <a:t>bileşenin </a:t>
            </a:r>
            <a:r>
              <a:rPr lang="tr-TR" dirty="0">
                <a:latin typeface="Arial" panose="020B0604020202020204" pitchFamily="34" charset="0"/>
                <a:cs typeface="Arial" panose="020B0604020202020204" pitchFamily="34" charset="0"/>
              </a:rPr>
              <a:t>gerekliliklerini sağlamadığı kabul edilir. </a:t>
            </a:r>
            <a:endParaRPr lang="tr-TR" dirty="0">
              <a:solidFill>
                <a:srgbClr val="000000"/>
              </a:solidFill>
              <a:latin typeface="Arial" panose="020B0604020202020204" pitchFamily="34" charset="0"/>
              <a:cs typeface="Arial" panose="020B0604020202020204" pitchFamily="34" charset="0"/>
            </a:endParaRPr>
          </a:p>
        </p:txBody>
      </p:sp>
      <p:sp>
        <p:nvSpPr>
          <p:cNvPr id="3" name="Dikdörtgen 2"/>
          <p:cNvSpPr/>
          <p:nvPr/>
        </p:nvSpPr>
        <p:spPr>
          <a:xfrm>
            <a:off x="1774726" y="116632"/>
            <a:ext cx="9577064" cy="492443"/>
          </a:xfrm>
          <a:prstGeom prst="rect">
            <a:avLst/>
          </a:prstGeom>
        </p:spPr>
        <p:txBody>
          <a:bodyPr wrap="square">
            <a:spAutoFit/>
          </a:bodyPr>
          <a:lstStyle/>
          <a:p>
            <a:pPr algn="ctr">
              <a:defRPr/>
            </a:pPr>
            <a:r>
              <a:rPr lang="tr-TR" sz="2600" b="1" dirty="0">
                <a:ln w="11430"/>
                <a:solidFill>
                  <a:schemeClr val="accent2">
                    <a:lumMod val="20000"/>
                    <a:lumOff val="80000"/>
                  </a:schemeClr>
                </a:solidFill>
                <a:latin typeface="+mj-lt"/>
              </a:rPr>
              <a:t>Okul Yönetimi Tarafından Yapılması Gereken Çalışmalar</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62331" y="5445224"/>
            <a:ext cx="1178918" cy="1268760"/>
          </a:xfrm>
          <a:prstGeom prst="rect">
            <a:avLst/>
          </a:prstGeom>
        </p:spPr>
      </p:pic>
    </p:spTree>
    <p:extLst>
      <p:ext uri="{BB962C8B-B14F-4D97-AF65-F5344CB8AC3E}">
        <p14:creationId xmlns:p14="http://schemas.microsoft.com/office/powerpoint/2010/main" val="913747191"/>
      </p:ext>
    </p:extLst>
  </p:cSld>
  <p:clrMapOvr>
    <a:masterClrMapping/>
  </p:clrMapOvr>
  <p:transition spd="med">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126654" y="1071546"/>
            <a:ext cx="10729192" cy="5373779"/>
          </a:xfrm>
          <a:prstGeom prst="rect">
            <a:avLst/>
          </a:prstGeom>
          <a:noFill/>
        </p:spPr>
        <p:txBody>
          <a:bodyPr wrap="square" rtlCol="0">
            <a:spAutoFit/>
          </a:bodyPr>
          <a:lstStyle/>
          <a:p>
            <a:pPr algn="just">
              <a:lnSpc>
                <a:spcPct val="130000"/>
              </a:lnSpc>
              <a:buFont typeface="Wingdings" pitchFamily="2" charset="2"/>
              <a:buChar char="Ø"/>
            </a:pPr>
            <a:r>
              <a:rPr lang="tr-TR" sz="2400" dirty="0" smtClean="0">
                <a:latin typeface="+mn-lt"/>
              </a:rPr>
              <a:t> Okul / Kurumda MEB tarafından yayımlanmış olan okullarda Rehberlik ve Psikolojik Danışma Hizmetleri Kılavuzuna uygun olarak hazırlanmış </a:t>
            </a:r>
            <a:r>
              <a:rPr lang="tr-TR" sz="2400" b="1" dirty="0" smtClean="0">
                <a:latin typeface="+mn-lt"/>
              </a:rPr>
              <a:t>Rehberlik Hizmetleri Çerçeve Planı </a:t>
            </a:r>
            <a:r>
              <a:rPr lang="tr-TR" sz="2400" dirty="0" smtClean="0">
                <a:latin typeface="+mn-lt"/>
              </a:rPr>
              <a:t>olmalıdır.</a:t>
            </a:r>
          </a:p>
          <a:p>
            <a:pPr algn="just">
              <a:lnSpc>
                <a:spcPct val="130000"/>
              </a:lnSpc>
              <a:buFont typeface="Wingdings" pitchFamily="2" charset="2"/>
              <a:buChar char="Ø"/>
            </a:pPr>
            <a:r>
              <a:rPr lang="tr-TR" sz="2400" dirty="0" smtClean="0">
                <a:latin typeface="+mn-lt"/>
              </a:rPr>
              <a:t> Okul / Kurumda TSE standartlarına uygun ve son kullanma tarihi geçmemiş malzemelerin bulunduğu bir </a:t>
            </a:r>
            <a:r>
              <a:rPr lang="tr-TR" sz="2400" b="1" dirty="0" smtClean="0">
                <a:latin typeface="+mn-lt"/>
              </a:rPr>
              <a:t>İlkyardım dolabı </a:t>
            </a:r>
            <a:r>
              <a:rPr lang="tr-TR" sz="2400" dirty="0" smtClean="0">
                <a:latin typeface="+mn-lt"/>
              </a:rPr>
              <a:t>olmalıdır. </a:t>
            </a:r>
            <a:endParaRPr lang="tr-TR" sz="1000" dirty="0" smtClean="0">
              <a:latin typeface="+mn-lt"/>
            </a:endParaRPr>
          </a:p>
          <a:p>
            <a:pPr algn="just">
              <a:lnSpc>
                <a:spcPct val="130000"/>
              </a:lnSpc>
              <a:buFont typeface="Wingdings" pitchFamily="2" charset="2"/>
              <a:buChar char="Ø"/>
            </a:pPr>
            <a:r>
              <a:rPr lang="tr-TR" sz="2400" b="1" dirty="0" smtClean="0">
                <a:latin typeface="+mn-lt"/>
              </a:rPr>
              <a:t> Tarama, aşılama ve koruyucu ağız diş sağlığı çalışmaları </a:t>
            </a:r>
            <a:r>
              <a:rPr lang="tr-TR" sz="2400" dirty="0" smtClean="0">
                <a:latin typeface="+mn-lt"/>
              </a:rPr>
              <a:t>öncesinde , bilgi notları ailelere ulaştırılmalı ve uygulama öncesinde İlçe Sağlık Müdürlüğü personeline bildirilmelidir.</a:t>
            </a:r>
            <a:endParaRPr lang="tr-TR" sz="1000" dirty="0" smtClean="0">
              <a:latin typeface="+mn-lt"/>
            </a:endParaRPr>
          </a:p>
          <a:p>
            <a:pPr algn="just">
              <a:lnSpc>
                <a:spcPct val="130000"/>
              </a:lnSpc>
              <a:buFont typeface="Wingdings" pitchFamily="2" charset="2"/>
              <a:buChar char="Ø"/>
            </a:pPr>
            <a:r>
              <a:rPr lang="tr-TR" sz="2400" dirty="0" smtClean="0">
                <a:latin typeface="+mn-lt"/>
              </a:rPr>
              <a:t> Öğrencilerin okul/kurumda yapılan sağlık muayene ve taramaları sonucunda elde edilen sağlık verileri (boy uzunluğu/vücut ağırlığı ölçümleri, tarama sonuçları, aşılama bilgileri vb.) </a:t>
            </a:r>
            <a:r>
              <a:rPr lang="tr-TR" sz="2400" b="1" dirty="0" smtClean="0">
                <a:latin typeface="+mn-lt"/>
              </a:rPr>
              <a:t>e-okul sistemine </a:t>
            </a:r>
            <a:r>
              <a:rPr lang="tr-TR" sz="2400" dirty="0" smtClean="0">
                <a:latin typeface="+mn-lt"/>
              </a:rPr>
              <a:t>girilmeli, takip edilmeli ve velilerle paylaşılmalıdır. </a:t>
            </a:r>
          </a:p>
        </p:txBody>
      </p:sp>
      <p:sp>
        <p:nvSpPr>
          <p:cNvPr id="3" name="1 Başlık"/>
          <p:cNvSpPr txBox="1">
            <a:spLocks/>
          </p:cNvSpPr>
          <p:nvPr/>
        </p:nvSpPr>
        <p:spPr>
          <a:xfrm>
            <a:off x="1054646" y="1"/>
            <a:ext cx="11135767" cy="764704"/>
          </a:xfrm>
          <a:prstGeom prst="rect">
            <a:avLst/>
          </a:prstGeom>
        </p:spPr>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endParaRPr lang="tr-TR" sz="2600" b="1" dirty="0" smtClean="0">
              <a:ln w="11430"/>
              <a:solidFill>
                <a:schemeClr val="bg1"/>
              </a:solidFill>
              <a:latin typeface="+mj-lt"/>
              <a:ea typeface="+mj-ea"/>
              <a:cs typeface="+mj-cs"/>
            </a:endParaRPr>
          </a:p>
          <a:p>
            <a:pPr algn="ctr">
              <a:defRPr/>
            </a:pPr>
            <a:r>
              <a:rPr lang="tr-TR" sz="2600" b="1" dirty="0" smtClean="0">
                <a:ln w="11430"/>
                <a:solidFill>
                  <a:schemeClr val="bg1"/>
                </a:solidFill>
                <a:latin typeface="+mj-lt"/>
                <a:ea typeface="+mj-ea"/>
                <a:cs typeface="+mj-cs"/>
              </a:rPr>
              <a:t>Okul Yönetimi Tarafından Yapılması Gereken Çalışmalar</a:t>
            </a:r>
          </a:p>
          <a:p>
            <a:pPr marL="0" marR="0" lvl="0" indent="0" algn="ctr" defTabSz="1088502" rtl="0" eaLnBrk="1" fontAlgn="auto" latinLnBrk="0" hangingPunct="1">
              <a:lnSpc>
                <a:spcPct val="100000"/>
              </a:lnSpc>
              <a:spcBef>
                <a:spcPts val="0"/>
              </a:spcBef>
              <a:spcAft>
                <a:spcPts val="0"/>
              </a:spcAft>
              <a:buClrTx/>
              <a:buSzTx/>
              <a:buFontTx/>
              <a:buNone/>
              <a:tabLst/>
              <a:defRPr/>
            </a:pPr>
            <a:endParaRPr kumimoji="0" lang="tr-TR" sz="2600" b="1" i="0" u="none" strike="noStrike" kern="1200" cap="none" spc="0" normalizeH="0" baseline="0" noProof="0" dirty="0">
              <a:ln w="11430"/>
              <a:solidFill>
                <a:schemeClr val="bg1"/>
              </a:solidFill>
              <a:effectLst/>
              <a:uLnTx/>
              <a:uFillTx/>
              <a:latin typeface="+mj-lt"/>
              <a:ea typeface="+mj-ea"/>
              <a:cs typeface="+mj-cs"/>
            </a:endParaRPr>
          </a:p>
        </p:txBody>
      </p:sp>
    </p:spTree>
  </p:cSld>
  <p:clrMapOvr>
    <a:masterClrMapping/>
  </p:clrMapOvr>
  <p:transition spd="med">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1126654" y="1214422"/>
            <a:ext cx="10657184" cy="4339650"/>
          </a:xfrm>
          <a:prstGeom prst="rect">
            <a:avLst/>
          </a:prstGeom>
        </p:spPr>
        <p:txBody>
          <a:bodyPr wrap="square">
            <a:spAutoFit/>
          </a:bodyPr>
          <a:lstStyle/>
          <a:p>
            <a:pPr algn="just">
              <a:lnSpc>
                <a:spcPct val="120000"/>
              </a:lnSpc>
              <a:buFont typeface="Wingdings" pitchFamily="2" charset="2"/>
              <a:buChar char="Ø"/>
            </a:pPr>
            <a:r>
              <a:rPr lang="tr-TR" sz="2400" dirty="0" smtClean="0">
                <a:latin typeface="+mn-lt"/>
              </a:rPr>
              <a:t> Görme-işitme sorunu, kronik hastalıklar, engellilik ve psiko-sosyal problemler gibi öğrenme güçlüğü, okul başarısızlığı ve uyum sorunları yaratabilecek durumu olan öğrencilerin velileri ile görüşmeler yapılmalı ve okul ortamında gerekli önlemler alınmalıdır. Bu çocukların takibi sağlık kurum ve kuruluşları ile işbirliği içerisinde yapılmalıdır. </a:t>
            </a:r>
          </a:p>
          <a:p>
            <a:pPr algn="just">
              <a:lnSpc>
                <a:spcPct val="120000"/>
              </a:lnSpc>
            </a:pPr>
            <a:endParaRPr lang="tr-TR" sz="1400" dirty="0" smtClean="0">
              <a:latin typeface="+mn-lt"/>
            </a:endParaRPr>
          </a:p>
          <a:p>
            <a:pPr algn="just">
              <a:lnSpc>
                <a:spcPct val="120000"/>
              </a:lnSpc>
              <a:buFont typeface="Wingdings" pitchFamily="2" charset="2"/>
              <a:buChar char="Ø"/>
            </a:pPr>
            <a:r>
              <a:rPr lang="tr-TR" sz="2400" dirty="0" smtClean="0">
                <a:latin typeface="+mn-lt"/>
              </a:rPr>
              <a:t> Tütün ve/veya diğer bağımlılık yapıcı madde kullanımı olan veya olduğu düşünülen öğrenciler ilk olarak okulun rehber öğretmeni ile yoksa ulaşılabilecek en yakın rehber öğretmenle görüştürülmelidir. Rehber öğretmenin aldığı eğitim doğrultusunda süreci yönetmesi sağlanmalıdır. Sağlık kurum ve kuruluşları ile işbirliği yapılmalıdır. </a:t>
            </a:r>
            <a:endParaRPr lang="tr-TR" sz="2400" b="1" dirty="0" smtClean="0">
              <a:latin typeface="+mn-lt"/>
            </a:endParaRPr>
          </a:p>
        </p:txBody>
      </p:sp>
      <p:sp>
        <p:nvSpPr>
          <p:cNvPr id="4" name="1 Başlık"/>
          <p:cNvSpPr txBox="1">
            <a:spLocks/>
          </p:cNvSpPr>
          <p:nvPr/>
        </p:nvSpPr>
        <p:spPr>
          <a:xfrm>
            <a:off x="1054646" y="1"/>
            <a:ext cx="11135767" cy="764704"/>
          </a:xfrm>
          <a:prstGeom prst="rect">
            <a:avLst/>
          </a:prstGeom>
        </p:spPr>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endParaRPr lang="tr-TR" sz="2600" b="1" dirty="0" smtClean="0">
              <a:ln w="11430"/>
              <a:solidFill>
                <a:schemeClr val="bg1"/>
              </a:solidFill>
              <a:latin typeface="+mj-lt"/>
              <a:ea typeface="+mj-ea"/>
              <a:cs typeface="+mj-cs"/>
            </a:endParaRPr>
          </a:p>
          <a:p>
            <a:pPr algn="ctr">
              <a:defRPr/>
            </a:pPr>
            <a:r>
              <a:rPr lang="tr-TR" sz="2600" b="1" dirty="0" smtClean="0">
                <a:ln w="11430"/>
                <a:solidFill>
                  <a:schemeClr val="bg1"/>
                </a:solidFill>
                <a:latin typeface="+mj-lt"/>
                <a:ea typeface="+mj-ea"/>
                <a:cs typeface="+mj-cs"/>
              </a:rPr>
              <a:t>Okul Yönetimi Tarafından Yapılması Gereken Çalışmalar</a:t>
            </a:r>
          </a:p>
          <a:p>
            <a:pPr marL="0" marR="0" lvl="0" indent="0" algn="ctr" defTabSz="1088502" rtl="0" eaLnBrk="1" fontAlgn="auto" latinLnBrk="0" hangingPunct="1">
              <a:lnSpc>
                <a:spcPct val="100000"/>
              </a:lnSpc>
              <a:spcBef>
                <a:spcPts val="0"/>
              </a:spcBef>
              <a:spcAft>
                <a:spcPts val="0"/>
              </a:spcAft>
              <a:buClrTx/>
              <a:buSzTx/>
              <a:buFontTx/>
              <a:buNone/>
              <a:tabLst/>
              <a:defRPr/>
            </a:pPr>
            <a:endParaRPr kumimoji="0" lang="tr-TR" sz="2600" b="1" i="0" u="none" strike="noStrike" kern="1200" cap="none" spc="0" normalizeH="0" baseline="0" noProof="0" dirty="0">
              <a:ln w="11430"/>
              <a:solidFill>
                <a:schemeClr val="bg1"/>
              </a:solidFill>
              <a:effectLst/>
              <a:uLnTx/>
              <a:uFillTx/>
              <a:latin typeface="+mj-lt"/>
              <a:ea typeface="+mj-ea"/>
              <a:cs typeface="+mj-cs"/>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04920" y="5369409"/>
            <a:ext cx="1178918" cy="1268760"/>
          </a:xfrm>
          <a:prstGeom prst="rect">
            <a:avLst/>
          </a:prstGeom>
        </p:spPr>
      </p:pic>
    </p:spTree>
  </p:cSld>
  <p:clrMapOvr>
    <a:masterClrMapping/>
  </p:clrMapOvr>
  <p:transition spd="med">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062236" y="836712"/>
            <a:ext cx="10683592" cy="5262979"/>
          </a:xfrm>
          <a:prstGeom prst="rect">
            <a:avLst/>
          </a:prstGeom>
        </p:spPr>
        <p:txBody>
          <a:bodyPr wrap="square">
            <a:spAutoFit/>
          </a:bodyPr>
          <a:lstStyle/>
          <a:p>
            <a:pPr algn="just">
              <a:lnSpc>
                <a:spcPct val="120000"/>
              </a:lnSpc>
              <a:buFont typeface="Wingdings" pitchFamily="2" charset="2"/>
              <a:buChar char="Ø"/>
            </a:pPr>
            <a:r>
              <a:rPr lang="tr-TR" sz="2400" dirty="0" smtClean="0">
                <a:latin typeface="+mn-lt"/>
              </a:rPr>
              <a:t> Okul/kurumda, öğrencilerin sağlık kayıtlarının tutulduğu, kişisel bilgilerin gizliliğini garanti altına alan uygun bir olanak (öğrenci sağlık dosyası, e-okul gibi) sağlanmalıdır. </a:t>
            </a:r>
          </a:p>
          <a:p>
            <a:pPr algn="just"/>
            <a:endParaRPr lang="tr-TR" sz="2400" dirty="0" smtClean="0">
              <a:latin typeface="+mn-lt"/>
            </a:endParaRPr>
          </a:p>
          <a:p>
            <a:pPr algn="just">
              <a:lnSpc>
                <a:spcPct val="120000"/>
              </a:lnSpc>
              <a:buFont typeface="Wingdings" pitchFamily="2" charset="2"/>
              <a:buChar char="Ø"/>
            </a:pPr>
            <a:r>
              <a:rPr lang="tr-TR" sz="2400" dirty="0" smtClean="0">
                <a:latin typeface="+mn-lt"/>
              </a:rPr>
              <a:t> Öğrenci, okul çalışanı ve velilere yönelik sağlıklı yaşam kültürü oluşturmaya ve olumlu sağlık davranışı geliştirmeye yönelik; </a:t>
            </a:r>
            <a:r>
              <a:rPr lang="tr-TR" sz="2400" u="sng" dirty="0" smtClean="0">
                <a:latin typeface="+mn-lt"/>
              </a:rPr>
              <a:t>sağlıklı beslenme, spor etkinlikleri, periyodik muayene, kişisel hijyen, el yıkama, ağız-diş sağlığı </a:t>
            </a:r>
            <a:r>
              <a:rPr lang="tr-TR" sz="2400" dirty="0" smtClean="0">
                <a:latin typeface="+mn-lt"/>
              </a:rPr>
              <a:t>gibi konularda doğru mesajlar içeren poster, afiş gibi materyaller okul içinde uygun yerlere asılmalıdır.</a:t>
            </a:r>
          </a:p>
          <a:p>
            <a:pPr algn="just"/>
            <a:endParaRPr lang="tr-TR" sz="2400" dirty="0" smtClean="0">
              <a:latin typeface="+mn-lt"/>
            </a:endParaRPr>
          </a:p>
          <a:p>
            <a:pPr algn="just">
              <a:lnSpc>
                <a:spcPct val="120000"/>
              </a:lnSpc>
              <a:buFont typeface="Wingdings" pitchFamily="2" charset="2"/>
              <a:buChar char="Ø"/>
            </a:pPr>
            <a:r>
              <a:rPr lang="tr-TR" sz="2400" dirty="0" smtClean="0">
                <a:latin typeface="+mn-lt"/>
              </a:rPr>
              <a:t> Sağlıkla ilgili </a:t>
            </a:r>
            <a:r>
              <a:rPr lang="tr-TR" sz="2400" b="1" dirty="0" smtClean="0">
                <a:latin typeface="+mn-lt"/>
              </a:rPr>
              <a:t>öğrenci kulüpleri </a:t>
            </a:r>
            <a:r>
              <a:rPr lang="tr-TR" sz="2400" dirty="0" smtClean="0">
                <a:latin typeface="+mn-lt"/>
              </a:rPr>
              <a:t>kurulmuş olmalı ve bu kulüpler sağlıkla ilgili etkinlikler (belirli gün ve haftaların kutlanması, bilgi yarışması, piknik, gezi, yürüyüş, konser, kermes, tiyatro oyunu gibi) düzenlemeleri konusunda okul yönetimi ve çalışanları tarafından desteklenmelidirler. </a:t>
            </a:r>
            <a:endParaRPr lang="tr-TR" sz="2400" b="1" dirty="0" smtClean="0">
              <a:latin typeface="+mn-lt"/>
            </a:endParaRPr>
          </a:p>
        </p:txBody>
      </p:sp>
      <p:sp>
        <p:nvSpPr>
          <p:cNvPr id="3" name="1 Başlık"/>
          <p:cNvSpPr txBox="1">
            <a:spLocks/>
          </p:cNvSpPr>
          <p:nvPr/>
        </p:nvSpPr>
        <p:spPr>
          <a:xfrm>
            <a:off x="1054646" y="1"/>
            <a:ext cx="11135767" cy="764704"/>
          </a:xfrm>
          <a:prstGeom prst="rect">
            <a:avLst/>
          </a:prstGeom>
        </p:spPr>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endParaRPr lang="tr-TR" sz="2600" b="1" dirty="0" smtClean="0">
              <a:ln w="11430"/>
              <a:solidFill>
                <a:schemeClr val="bg1"/>
              </a:solidFill>
              <a:latin typeface="+mj-lt"/>
              <a:ea typeface="+mj-ea"/>
              <a:cs typeface="+mj-cs"/>
            </a:endParaRPr>
          </a:p>
          <a:p>
            <a:pPr algn="ctr">
              <a:defRPr/>
            </a:pPr>
            <a:r>
              <a:rPr lang="tr-TR" sz="2600" b="1" dirty="0" smtClean="0">
                <a:ln w="11430"/>
                <a:solidFill>
                  <a:schemeClr val="bg1"/>
                </a:solidFill>
                <a:latin typeface="+mj-lt"/>
                <a:ea typeface="+mj-ea"/>
                <a:cs typeface="+mj-cs"/>
              </a:rPr>
              <a:t>Okul Yönetimi Tarafından Yapılması Gereken Çalışmalar</a:t>
            </a:r>
          </a:p>
          <a:p>
            <a:pPr marL="0" marR="0" lvl="0" indent="0" algn="ctr" defTabSz="1088502" rtl="0" eaLnBrk="1" fontAlgn="auto" latinLnBrk="0" hangingPunct="1">
              <a:lnSpc>
                <a:spcPct val="100000"/>
              </a:lnSpc>
              <a:spcBef>
                <a:spcPts val="0"/>
              </a:spcBef>
              <a:spcAft>
                <a:spcPts val="0"/>
              </a:spcAft>
              <a:buClrTx/>
              <a:buSzTx/>
              <a:buFontTx/>
              <a:buNone/>
              <a:tabLst/>
              <a:defRPr/>
            </a:pPr>
            <a:endParaRPr kumimoji="0" lang="tr-TR" sz="2600" b="1" i="0" u="none" strike="noStrike" kern="1200" cap="none" spc="0" normalizeH="0" baseline="0" noProof="0" dirty="0">
              <a:ln w="11430"/>
              <a:solidFill>
                <a:schemeClr val="bg1"/>
              </a:solidFill>
              <a:effectLst/>
              <a:uLnTx/>
              <a:uFillTx/>
              <a:latin typeface="+mj-lt"/>
              <a:ea typeface="+mj-ea"/>
              <a:cs typeface="+mj-cs"/>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6910" y="5465311"/>
            <a:ext cx="1178918" cy="1268760"/>
          </a:xfrm>
          <a:prstGeom prst="rect">
            <a:avLst/>
          </a:prstGeom>
        </p:spPr>
      </p:pic>
    </p:spTree>
  </p:cSld>
  <p:clrMapOvr>
    <a:masterClrMapping/>
  </p:clrMapOvr>
  <p:transition spd="med">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47 Metin kutusu"/>
          <p:cNvSpPr txBox="1"/>
          <p:nvPr/>
        </p:nvSpPr>
        <p:spPr>
          <a:xfrm>
            <a:off x="1198662" y="1148083"/>
            <a:ext cx="10153128" cy="3896451"/>
          </a:xfrm>
          <a:prstGeom prst="rect">
            <a:avLst/>
          </a:prstGeom>
          <a:noFill/>
        </p:spPr>
        <p:txBody>
          <a:bodyPr wrap="square" rtlCol="0">
            <a:spAutoFit/>
          </a:bodyPr>
          <a:lstStyle/>
          <a:p>
            <a:pPr algn="ctr">
              <a:lnSpc>
                <a:spcPct val="120000"/>
              </a:lnSpc>
            </a:pPr>
            <a:r>
              <a:rPr lang="tr-TR" sz="3200" b="1" dirty="0" smtClean="0">
                <a:solidFill>
                  <a:srgbClr val="FF0000"/>
                </a:solidFill>
                <a:latin typeface="+mn-lt"/>
                <a:ea typeface="Verdana" pitchFamily="34" charset="0"/>
                <a:cs typeface="Arial" pitchFamily="34" charset="0"/>
              </a:rPr>
              <a:t>Okul Sağlığı;</a:t>
            </a:r>
          </a:p>
          <a:p>
            <a:pPr algn="just">
              <a:lnSpc>
                <a:spcPct val="120000"/>
              </a:lnSpc>
            </a:pPr>
            <a:endParaRPr lang="tr-TR" sz="1400" b="1" dirty="0" smtClean="0">
              <a:solidFill>
                <a:srgbClr val="FF0000"/>
              </a:solidFill>
              <a:latin typeface="+mn-lt"/>
              <a:ea typeface="Verdana" pitchFamily="34" charset="0"/>
              <a:cs typeface="Arial" pitchFamily="34" charset="0"/>
            </a:endParaRPr>
          </a:p>
          <a:p>
            <a:pPr algn="just">
              <a:lnSpc>
                <a:spcPct val="120000"/>
              </a:lnSpc>
            </a:pPr>
            <a:r>
              <a:rPr lang="tr-TR" sz="3200" dirty="0" smtClean="0">
                <a:latin typeface="+mn-lt"/>
                <a:ea typeface="Verdana" pitchFamily="34" charset="0"/>
                <a:cs typeface="Arial" pitchFamily="34" charset="0"/>
              </a:rPr>
              <a:t>Öğrencilerin ve okul çalışanlarının sağlığının değerlendirilmesi, geliştirilmesi, sağlıklı okul yaşamının sağlanması ve sürdürülmesi, öğrenciye ve dolayısıyla topluma sağlık eğitiminin verilmesi için yapılan çalışmaların tümü olarak tanımlanmaktadır.</a:t>
            </a:r>
          </a:p>
        </p:txBody>
      </p:sp>
      <p:sp>
        <p:nvSpPr>
          <p:cNvPr id="5" name="1 Başlık"/>
          <p:cNvSpPr txBox="1">
            <a:spLocks/>
          </p:cNvSpPr>
          <p:nvPr/>
        </p:nvSpPr>
        <p:spPr>
          <a:xfrm>
            <a:off x="1126655" y="22597"/>
            <a:ext cx="11063758" cy="742901"/>
          </a:xfrm>
          <a:prstGeom prst="rect">
            <a:avLst/>
          </a:prstGeom>
        </p:spPr>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defTabSz="1088502" fontAlgn="auto">
              <a:spcBef>
                <a:spcPts val="0"/>
              </a:spcBef>
              <a:spcAft>
                <a:spcPts val="0"/>
              </a:spcAft>
              <a:defRPr/>
            </a:pPr>
            <a:r>
              <a:rPr lang="tr-TR" sz="3600" b="1" dirty="0" smtClean="0">
                <a:ln w="11430"/>
                <a:solidFill>
                  <a:schemeClr val="bg1"/>
                </a:solidFill>
                <a:latin typeface="+mj-lt"/>
                <a:ea typeface="+mj-ea"/>
                <a:cs typeface="+mj-cs"/>
              </a:rPr>
              <a:t>Programın Tanıtımı ve Kapsamı   </a:t>
            </a:r>
            <a:endParaRPr lang="tr-TR" sz="3600" b="1" dirty="0">
              <a:ln w="11430"/>
              <a:solidFill>
                <a:schemeClr val="bg1"/>
              </a:solidFill>
              <a:latin typeface="+mj-lt"/>
              <a:ea typeface="+mj-ea"/>
              <a:cs typeface="+mj-cs"/>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87694" y="5073026"/>
            <a:ext cx="1178918" cy="1268760"/>
          </a:xfrm>
          <a:prstGeom prst="rect">
            <a:avLst/>
          </a:prstGeom>
        </p:spPr>
      </p:pic>
    </p:spTree>
  </p:cSld>
  <p:clrMapOvr>
    <a:masterClrMapping/>
  </p:clrMapOvr>
  <p:transition spd="med">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910631" y="986405"/>
            <a:ext cx="11017224" cy="4588949"/>
          </a:xfrm>
          <a:prstGeom prst="rect">
            <a:avLst/>
          </a:prstGeom>
          <a:noFill/>
          <a:ln w="9525">
            <a:noFill/>
            <a:miter lim="800000"/>
            <a:headEnd/>
            <a:tailEnd/>
          </a:ln>
          <a:effectLst/>
        </p:spPr>
        <p:txBody>
          <a:bodyPr vert="horz" wrap="square" lIns="338031" tIns="45720" rIns="91440" bIns="0" numCol="1" anchor="ctr" anchorCtr="0" compatLnSpc="1">
            <a:prstTxWarp prst="textNoShape">
              <a:avLst/>
            </a:prstTxWarp>
            <a:spAutoFit/>
          </a:bodyPr>
          <a:lstStyle/>
          <a:p>
            <a:pPr marL="0" lvl="1" algn="just">
              <a:lnSpc>
                <a:spcPct val="120000"/>
              </a:lnSpc>
            </a:pPr>
            <a:r>
              <a:rPr lang="tr-TR" sz="2400" b="1" dirty="0" smtClean="0">
                <a:latin typeface="+mn-lt"/>
              </a:rPr>
              <a:t>Eksiklerin Giderilmesi</a:t>
            </a:r>
          </a:p>
          <a:p>
            <a:pPr marL="0" lvl="1" algn="just">
              <a:lnSpc>
                <a:spcPct val="120000"/>
              </a:lnSpc>
            </a:pPr>
            <a:endParaRPr lang="tr-TR" sz="1000" dirty="0" smtClean="0">
              <a:latin typeface="+mn-lt"/>
            </a:endParaRPr>
          </a:p>
          <a:p>
            <a:pPr algn="just">
              <a:lnSpc>
                <a:spcPct val="120000"/>
              </a:lnSpc>
            </a:pPr>
            <a:r>
              <a:rPr lang="tr-TR" sz="2400" dirty="0" smtClean="0">
                <a:latin typeface="+mn-lt"/>
              </a:rPr>
              <a:t>Okul yönetimi, değerlendirme ziyareti öncesinde, Form-2 ve Form-3’ü, kendi kendine değerlendirme formu olarak kullanabilir. Bu değerlendirme sonucuna göre, Okulda Sağlığın Korunması ve Geliştirilmesi Programı ile ilgili eksikliklerinin giderilmesi sağlanmalıdır.</a:t>
            </a:r>
          </a:p>
          <a:p>
            <a:pPr algn="just">
              <a:lnSpc>
                <a:spcPct val="120000"/>
              </a:lnSpc>
            </a:pPr>
            <a:endParaRPr lang="tr-TR" sz="1000" dirty="0" smtClean="0">
              <a:latin typeface="+mn-lt"/>
            </a:endParaRPr>
          </a:p>
          <a:p>
            <a:pPr marL="0" lvl="1" algn="just">
              <a:lnSpc>
                <a:spcPct val="120000"/>
              </a:lnSpc>
            </a:pPr>
            <a:r>
              <a:rPr lang="tr-TR" sz="2400" b="1" dirty="0" smtClean="0">
                <a:latin typeface="+mn-lt"/>
              </a:rPr>
              <a:t>Ailelerin Bilgilendirilmesi</a:t>
            </a:r>
          </a:p>
          <a:p>
            <a:pPr marL="0" lvl="1" algn="just">
              <a:lnSpc>
                <a:spcPct val="120000"/>
              </a:lnSpc>
            </a:pPr>
            <a:endParaRPr lang="tr-TR" sz="1000" b="1" dirty="0" smtClean="0">
              <a:latin typeface="+mn-lt"/>
            </a:endParaRPr>
          </a:p>
          <a:p>
            <a:pPr algn="just">
              <a:lnSpc>
                <a:spcPct val="120000"/>
              </a:lnSpc>
            </a:pPr>
            <a:r>
              <a:rPr lang="tr-TR" sz="2400" dirty="0" smtClean="0">
                <a:latin typeface="+mn-lt"/>
              </a:rPr>
              <a:t>Okul yönetimi, Program kapsamında yapılacak çalışmalar ile ilgili olarak </a:t>
            </a:r>
            <a:r>
              <a:rPr lang="tr-TR" sz="2400" dirty="0" smtClean="0">
                <a:solidFill>
                  <a:srgbClr val="FF0000"/>
                </a:solidFill>
                <a:latin typeface="+mn-lt"/>
              </a:rPr>
              <a:t>web sayfasından duyuru ve bilgilendirme, SMS, bilgi notları ve broşür </a:t>
            </a:r>
            <a:r>
              <a:rPr lang="tr-TR" sz="2400" dirty="0" smtClean="0">
                <a:latin typeface="+mn-lt"/>
              </a:rPr>
              <a:t>gibi farklı yöntemler kullanarak aileleri bilgilendirmelidir.</a:t>
            </a:r>
            <a:endParaRPr lang="tr-TR" sz="2400" dirty="0">
              <a:latin typeface="+mn-lt"/>
            </a:endParaRPr>
          </a:p>
        </p:txBody>
      </p:sp>
      <p:sp>
        <p:nvSpPr>
          <p:cNvPr id="4" name="1 Başlık"/>
          <p:cNvSpPr txBox="1">
            <a:spLocks/>
          </p:cNvSpPr>
          <p:nvPr/>
        </p:nvSpPr>
        <p:spPr>
          <a:xfrm>
            <a:off x="1054646" y="1"/>
            <a:ext cx="11135767" cy="764704"/>
          </a:xfrm>
          <a:prstGeom prst="rect">
            <a:avLst/>
          </a:prstGeom>
        </p:spPr>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endParaRPr lang="tr-TR" sz="2600" b="1" dirty="0" smtClean="0">
              <a:ln w="11430"/>
              <a:solidFill>
                <a:schemeClr val="bg1"/>
              </a:solidFill>
              <a:latin typeface="+mj-lt"/>
              <a:ea typeface="+mj-ea"/>
              <a:cs typeface="+mj-cs"/>
            </a:endParaRPr>
          </a:p>
          <a:p>
            <a:pPr algn="ctr">
              <a:defRPr/>
            </a:pPr>
            <a:r>
              <a:rPr lang="tr-TR" sz="2600" b="1" dirty="0" smtClean="0">
                <a:ln w="11430"/>
                <a:solidFill>
                  <a:schemeClr val="bg1"/>
                </a:solidFill>
                <a:latin typeface="+mj-lt"/>
                <a:ea typeface="+mj-ea"/>
                <a:cs typeface="+mj-cs"/>
              </a:rPr>
              <a:t>Okul Yönetimi Tarafından Yapılması Gereken Çalışmalar</a:t>
            </a:r>
          </a:p>
          <a:p>
            <a:pPr marL="0" marR="0" lvl="0" indent="0" algn="ctr" defTabSz="1088502" rtl="0" eaLnBrk="1" fontAlgn="auto" latinLnBrk="0" hangingPunct="1">
              <a:lnSpc>
                <a:spcPct val="100000"/>
              </a:lnSpc>
              <a:spcBef>
                <a:spcPts val="0"/>
              </a:spcBef>
              <a:spcAft>
                <a:spcPts val="0"/>
              </a:spcAft>
              <a:buClrTx/>
              <a:buSzTx/>
              <a:buFontTx/>
              <a:buNone/>
              <a:tabLst/>
              <a:defRPr/>
            </a:pPr>
            <a:endParaRPr kumimoji="0" lang="tr-TR" sz="2600" b="1" i="0" u="none" strike="noStrike" kern="1200" cap="none" spc="0" normalizeH="0" baseline="0" noProof="0" dirty="0">
              <a:ln w="11430"/>
              <a:solidFill>
                <a:schemeClr val="bg1"/>
              </a:solidFill>
              <a:effectLst/>
              <a:uLnTx/>
              <a:uFillTx/>
              <a:latin typeface="+mj-lt"/>
              <a:ea typeface="+mj-ea"/>
              <a:cs typeface="+mj-cs"/>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59702" y="5301208"/>
            <a:ext cx="1178918" cy="1268760"/>
          </a:xfrm>
          <a:prstGeom prst="rect">
            <a:avLst/>
          </a:prstGeom>
        </p:spPr>
      </p:pic>
    </p:spTree>
  </p:cSld>
  <p:clrMapOvr>
    <a:masterClrMapping/>
  </p:clrMapOvr>
  <p:transition spd="med">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1054646" y="1700808"/>
            <a:ext cx="10945215" cy="1154162"/>
          </a:xfrm>
          <a:prstGeom prst="rect">
            <a:avLst/>
          </a:prstGeom>
          <a:noFill/>
          <a:ln w="9525">
            <a:noFill/>
            <a:miter lim="800000"/>
            <a:headEnd/>
            <a:tailEnd/>
          </a:ln>
          <a:effectLst/>
        </p:spPr>
        <p:txBody>
          <a:bodyPr vert="horz" wrap="square" lIns="338031" tIns="45720" rIns="91440" bIns="0" numCol="1" anchor="ctr" anchorCtr="0" compatLnSpc="1">
            <a:prstTxWarp prst="textNoShape">
              <a:avLst/>
            </a:prstTxWarp>
            <a:spAutoFit/>
          </a:bodyPr>
          <a:lstStyle/>
          <a:p>
            <a:pPr algn="just"/>
            <a:r>
              <a:rPr lang="tr-TR" dirty="0" smtClean="0">
                <a:latin typeface="+mn-lt"/>
                <a:ea typeface="Times New Roman" pitchFamily="18" charset="0"/>
                <a:cs typeface="Times New Roman" pitchFamily="18" charset="0"/>
              </a:rPr>
              <a:t> </a:t>
            </a:r>
          </a:p>
          <a:p>
            <a:pPr algn="just">
              <a:buFont typeface="Wingdings" pitchFamily="2" charset="2"/>
              <a:buChar char="Ø"/>
            </a:pPr>
            <a:r>
              <a:rPr lang="tr-TR" dirty="0" smtClean="0">
                <a:latin typeface="+mn-lt"/>
                <a:ea typeface="Times New Roman" pitchFamily="18" charset="0"/>
                <a:cs typeface="Times New Roman" pitchFamily="18" charset="0"/>
              </a:rPr>
              <a:t> </a:t>
            </a:r>
            <a:r>
              <a:rPr lang="tr-TR" b="1" dirty="0" smtClean="0">
                <a:latin typeface="+mn-lt"/>
                <a:ea typeface="Times New Roman" pitchFamily="18" charset="0"/>
                <a:cs typeface="Times New Roman" pitchFamily="18" charset="0"/>
              </a:rPr>
              <a:t>Değerlendirme öncesi okul yönetimi tarafından dosya tamamlanmış olmalı ve değerlendirme ekibine sunulmalıdır. Dosyanın eksik olması veya hazır olmaması durumunda okul değerlendirmesi başlatılmamalıdır.</a:t>
            </a:r>
          </a:p>
        </p:txBody>
      </p:sp>
      <p:sp>
        <p:nvSpPr>
          <p:cNvPr id="4" name="1 Başlık"/>
          <p:cNvSpPr txBox="1">
            <a:spLocks/>
          </p:cNvSpPr>
          <p:nvPr/>
        </p:nvSpPr>
        <p:spPr>
          <a:xfrm>
            <a:off x="1054646" y="1"/>
            <a:ext cx="11135767" cy="764704"/>
          </a:xfrm>
          <a:prstGeom prst="rect">
            <a:avLst/>
          </a:prstGeom>
        </p:spPr>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endParaRPr lang="tr-TR" sz="2600" b="1" dirty="0" smtClean="0">
              <a:ln w="11430"/>
              <a:solidFill>
                <a:schemeClr val="bg1"/>
              </a:solidFill>
              <a:latin typeface="+mj-lt"/>
              <a:ea typeface="+mj-ea"/>
              <a:cs typeface="+mj-cs"/>
            </a:endParaRPr>
          </a:p>
          <a:p>
            <a:pPr algn="ctr">
              <a:defRPr/>
            </a:pPr>
            <a:r>
              <a:rPr lang="tr-TR" sz="2600" b="1" dirty="0" smtClean="0">
                <a:ln w="11430"/>
                <a:solidFill>
                  <a:schemeClr val="bg1"/>
                </a:solidFill>
                <a:latin typeface="+mj-lt"/>
                <a:ea typeface="+mj-ea"/>
                <a:cs typeface="+mj-cs"/>
              </a:rPr>
              <a:t>Okul Yönetimi Tarafından Yapılması Gereken Çalışmalar</a:t>
            </a:r>
          </a:p>
          <a:p>
            <a:pPr marL="0" marR="0" lvl="0" indent="0" algn="ctr" defTabSz="1088502" rtl="0" eaLnBrk="1" fontAlgn="auto" latinLnBrk="0" hangingPunct="1">
              <a:lnSpc>
                <a:spcPct val="100000"/>
              </a:lnSpc>
              <a:spcBef>
                <a:spcPts val="0"/>
              </a:spcBef>
              <a:spcAft>
                <a:spcPts val="0"/>
              </a:spcAft>
              <a:buClrTx/>
              <a:buSzTx/>
              <a:buFontTx/>
              <a:buNone/>
              <a:tabLst/>
              <a:defRPr/>
            </a:pPr>
            <a:endParaRPr kumimoji="0" lang="tr-TR" sz="2600" b="1" i="0" u="none" strike="noStrike" kern="1200" cap="none" spc="0" normalizeH="0" baseline="0" noProof="0" dirty="0">
              <a:ln w="11430"/>
              <a:solidFill>
                <a:schemeClr val="bg1"/>
              </a:solidFill>
              <a:effectLst/>
              <a:uLnTx/>
              <a:uFillTx/>
              <a:latin typeface="+mj-lt"/>
              <a:ea typeface="+mj-ea"/>
              <a:cs typeface="+mj-cs"/>
            </a:endParaRPr>
          </a:p>
        </p:txBody>
      </p:sp>
      <p:pic>
        <p:nvPicPr>
          <p:cNvPr id="5" name="Resim 4"/>
          <p:cNvPicPr>
            <a:picLocks noChangeAspect="1"/>
          </p:cNvPicPr>
          <p:nvPr/>
        </p:nvPicPr>
        <p:blipFill>
          <a:blip r:embed="rId2"/>
          <a:stretch>
            <a:fillRect/>
          </a:stretch>
        </p:blipFill>
        <p:spPr>
          <a:xfrm>
            <a:off x="114055" y="0"/>
            <a:ext cx="1048603" cy="951058"/>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31710" y="5229200"/>
            <a:ext cx="1178918" cy="1268760"/>
          </a:xfrm>
          <a:prstGeom prst="rect">
            <a:avLst/>
          </a:prstGeom>
        </p:spPr>
      </p:pic>
    </p:spTree>
    <p:extLst>
      <p:ext uri="{BB962C8B-B14F-4D97-AF65-F5344CB8AC3E}">
        <p14:creationId xmlns:p14="http://schemas.microsoft.com/office/powerpoint/2010/main" val="3170882284"/>
      </p:ext>
    </p:extLst>
  </p:cSld>
  <p:clrMapOvr>
    <a:masterClrMapping/>
  </p:clrMapOvr>
  <p:transition spd="med">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1094546" y="1357298"/>
            <a:ext cx="10657184" cy="41857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buFont typeface="Wingdings" pitchFamily="2" charset="2"/>
              <a:buChar char="Ø"/>
            </a:pPr>
            <a:r>
              <a:rPr lang="tr-TR" sz="2800" dirty="0" smtClean="0">
                <a:latin typeface="+mn-lt"/>
                <a:ea typeface="Times New Roman" pitchFamily="18" charset="0"/>
                <a:cs typeface="Times New Roman" pitchFamily="18" charset="0"/>
              </a:rPr>
              <a:t> Program kapsamında </a:t>
            </a:r>
            <a:r>
              <a:rPr lang="tr-TR" sz="2800" b="1" u="sng" dirty="0" smtClean="0">
                <a:latin typeface="+mn-lt"/>
                <a:ea typeface="Times New Roman" pitchFamily="18" charset="0"/>
                <a:cs typeface="Times New Roman" pitchFamily="18" charset="0"/>
              </a:rPr>
              <a:t>Okul Sağlığı Değerlendirme Ekibi </a:t>
            </a:r>
            <a:r>
              <a:rPr lang="tr-TR" sz="2800" dirty="0" smtClean="0">
                <a:latin typeface="+mn-lt"/>
                <a:ea typeface="Times New Roman" pitchFamily="18" charset="0"/>
                <a:cs typeface="Times New Roman" pitchFamily="18" charset="0"/>
              </a:rPr>
              <a:t>tarafından gerçekleştirilen okul ziyareti ve değerlendirme sırasında kullanılan formlar </a:t>
            </a:r>
            <a:r>
              <a:rPr lang="tr-TR" sz="2800" b="1" u="sng" dirty="0" smtClean="0">
                <a:latin typeface="+mn-lt"/>
                <a:ea typeface="Times New Roman" pitchFamily="18" charset="0"/>
                <a:cs typeface="Times New Roman" pitchFamily="18" charset="0"/>
              </a:rPr>
              <a:t>(</a:t>
            </a:r>
            <a:r>
              <a:rPr lang="tr-TR" sz="2800" u="sng" dirty="0" smtClean="0">
                <a:latin typeface="+mn-lt"/>
                <a:ea typeface="Times New Roman" pitchFamily="18" charset="0"/>
                <a:cs typeface="Times New Roman" pitchFamily="18" charset="0"/>
              </a:rPr>
              <a:t>Form-2 ve Form-3</a:t>
            </a:r>
            <a:r>
              <a:rPr lang="tr-TR" sz="2800" b="1" u="sng" dirty="0" smtClean="0">
                <a:latin typeface="+mn-lt"/>
                <a:ea typeface="Times New Roman" pitchFamily="18" charset="0"/>
                <a:cs typeface="Times New Roman" pitchFamily="18" charset="0"/>
              </a:rPr>
              <a:t>) 3’er nüsha olarak düzenlenecektir</a:t>
            </a:r>
            <a:r>
              <a:rPr lang="tr-TR" sz="2800" dirty="0" smtClean="0">
                <a:latin typeface="+mn-lt"/>
                <a:ea typeface="Times New Roman" pitchFamily="18" charset="0"/>
                <a:cs typeface="Times New Roman" pitchFamily="18" charset="0"/>
              </a:rPr>
              <a:t>. Bir nüsha </a:t>
            </a:r>
            <a:r>
              <a:rPr lang="tr-TR" sz="2800" u="sng" dirty="0" smtClean="0">
                <a:latin typeface="+mn-lt"/>
                <a:ea typeface="Times New Roman" pitchFamily="18" charset="0"/>
                <a:cs typeface="Times New Roman" pitchFamily="18" charset="0"/>
              </a:rPr>
              <a:t>İlçe Sağlık Müdürlüğü’ </a:t>
            </a:r>
            <a:r>
              <a:rPr lang="tr-TR" sz="2800" u="sng" dirty="0" err="1" smtClean="0">
                <a:latin typeface="+mn-lt"/>
                <a:ea typeface="Times New Roman" pitchFamily="18" charset="0"/>
                <a:cs typeface="Times New Roman" pitchFamily="18" charset="0"/>
              </a:rPr>
              <a:t>nde</a:t>
            </a:r>
            <a:r>
              <a:rPr lang="tr-TR" sz="2800" dirty="0" smtClean="0">
                <a:latin typeface="+mn-lt"/>
                <a:ea typeface="Times New Roman" pitchFamily="18" charset="0"/>
                <a:cs typeface="Times New Roman" pitchFamily="18" charset="0"/>
              </a:rPr>
              <a:t>, bir nüsha </a:t>
            </a:r>
            <a:r>
              <a:rPr lang="tr-TR" sz="2800" u="sng" dirty="0" smtClean="0">
                <a:latin typeface="+mn-lt"/>
                <a:ea typeface="Times New Roman" pitchFamily="18" charset="0"/>
                <a:cs typeface="Times New Roman" pitchFamily="18" charset="0"/>
              </a:rPr>
              <a:t>İlçe Millî Eğitim Müdürlüğü’nde </a:t>
            </a:r>
            <a:r>
              <a:rPr lang="tr-TR" sz="2800" dirty="0" smtClean="0">
                <a:latin typeface="+mn-lt"/>
                <a:ea typeface="Times New Roman" pitchFamily="18" charset="0"/>
                <a:cs typeface="Times New Roman" pitchFamily="18" charset="0"/>
              </a:rPr>
              <a:t>ve bir nüsha da </a:t>
            </a:r>
            <a:r>
              <a:rPr lang="tr-TR" sz="2800" u="sng" dirty="0" smtClean="0">
                <a:latin typeface="+mn-lt"/>
                <a:ea typeface="Times New Roman" pitchFamily="18" charset="0"/>
                <a:cs typeface="Times New Roman" pitchFamily="18" charset="0"/>
              </a:rPr>
              <a:t>okulda </a:t>
            </a:r>
            <a:r>
              <a:rPr lang="tr-TR" sz="2800" dirty="0" smtClean="0">
                <a:latin typeface="+mn-lt"/>
                <a:ea typeface="Times New Roman" pitchFamily="18" charset="0"/>
                <a:cs typeface="Times New Roman" pitchFamily="18" charset="0"/>
              </a:rPr>
              <a:t>kalacaktır.</a:t>
            </a:r>
          </a:p>
          <a:p>
            <a:pPr algn="just"/>
            <a:endParaRPr lang="tr-TR" sz="1400" dirty="0" smtClean="0">
              <a:latin typeface="+mn-lt"/>
              <a:ea typeface="Times New Roman" pitchFamily="18" charset="0"/>
              <a:cs typeface="Times New Roman" pitchFamily="18" charset="0"/>
            </a:endParaRPr>
          </a:p>
          <a:p>
            <a:pPr algn="just">
              <a:buFont typeface="Wingdings" pitchFamily="2" charset="2"/>
              <a:buChar char="Ø"/>
            </a:pPr>
            <a:r>
              <a:rPr lang="tr-TR" sz="2800" dirty="0" smtClean="0">
                <a:latin typeface="+mn-lt"/>
                <a:ea typeface="Times New Roman" pitchFamily="18" charset="0"/>
                <a:cs typeface="Times New Roman" pitchFamily="18" charset="0"/>
              </a:rPr>
              <a:t>Okul Değerlendirme Ekibi tarafından yapılan değerlendirme sonrasında </a:t>
            </a:r>
            <a:r>
              <a:rPr lang="tr-TR" sz="2800" u="sng" dirty="0" smtClean="0">
                <a:latin typeface="+mn-lt"/>
                <a:ea typeface="Times New Roman" pitchFamily="18" charset="0"/>
                <a:cs typeface="Times New Roman" pitchFamily="18" charset="0"/>
              </a:rPr>
              <a:t>eksiklikleri olduğu saptanan okullar, eksiklerini en kısa sürede tamamlayarak sonuçları İlçe Sağlık Müdürlüğü ve İlçe Milli Eğitim Müdürlüğü’ne raporlamalıdır. </a:t>
            </a:r>
          </a:p>
        </p:txBody>
      </p:sp>
      <p:sp>
        <p:nvSpPr>
          <p:cNvPr id="4" name="1 Başlık"/>
          <p:cNvSpPr txBox="1">
            <a:spLocks/>
          </p:cNvSpPr>
          <p:nvPr/>
        </p:nvSpPr>
        <p:spPr>
          <a:xfrm>
            <a:off x="1054646" y="1"/>
            <a:ext cx="11135767" cy="764704"/>
          </a:xfrm>
          <a:prstGeom prst="rect">
            <a:avLst/>
          </a:prstGeom>
        </p:spPr>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endParaRPr lang="tr-TR" sz="3200" b="1" dirty="0" smtClean="0">
              <a:ln w="11430"/>
              <a:solidFill>
                <a:schemeClr val="bg1"/>
              </a:solidFill>
              <a:latin typeface="+mj-lt"/>
              <a:ea typeface="+mj-ea"/>
              <a:cs typeface="+mj-cs"/>
            </a:endParaRPr>
          </a:p>
          <a:p>
            <a:pPr algn="ctr">
              <a:defRPr/>
            </a:pPr>
            <a:r>
              <a:rPr lang="tr-TR" sz="3200" b="1" dirty="0" smtClean="0">
                <a:ln w="11430"/>
                <a:solidFill>
                  <a:schemeClr val="bg1"/>
                </a:solidFill>
                <a:latin typeface="+mj-lt"/>
                <a:ea typeface="+mj-ea"/>
                <a:cs typeface="+mj-cs"/>
              </a:rPr>
              <a:t>Sonuç ve Raporlama</a:t>
            </a:r>
          </a:p>
          <a:p>
            <a:pPr marL="0" marR="0" lvl="0" indent="0" algn="ctr" defTabSz="1088502" rtl="0" eaLnBrk="1" fontAlgn="auto" latinLnBrk="0" hangingPunct="1">
              <a:lnSpc>
                <a:spcPct val="100000"/>
              </a:lnSpc>
              <a:spcBef>
                <a:spcPts val="0"/>
              </a:spcBef>
              <a:spcAft>
                <a:spcPts val="0"/>
              </a:spcAft>
              <a:buClrTx/>
              <a:buSzTx/>
              <a:buFontTx/>
              <a:buNone/>
              <a:tabLst/>
              <a:defRPr/>
            </a:pPr>
            <a:endParaRPr kumimoji="0" lang="tr-TR" sz="3200" b="1" i="0" u="none" strike="noStrike" kern="1200" cap="none" spc="0" normalizeH="0" baseline="0" noProof="0" dirty="0">
              <a:ln w="11430"/>
              <a:solidFill>
                <a:schemeClr val="bg1"/>
              </a:solidFill>
              <a:effectLst/>
              <a:uLnTx/>
              <a:uFillTx/>
              <a:latin typeface="+mj-lt"/>
              <a:ea typeface="+mj-ea"/>
              <a:cs typeface="+mj-cs"/>
            </a:endParaRPr>
          </a:p>
        </p:txBody>
      </p:sp>
      <p:pic>
        <p:nvPicPr>
          <p:cNvPr id="5" name="Resim 4"/>
          <p:cNvPicPr>
            <a:picLocks noChangeAspect="1"/>
          </p:cNvPicPr>
          <p:nvPr/>
        </p:nvPicPr>
        <p:blipFill>
          <a:blip r:embed="rId2"/>
          <a:stretch>
            <a:fillRect/>
          </a:stretch>
        </p:blipFill>
        <p:spPr>
          <a:xfrm>
            <a:off x="114055" y="0"/>
            <a:ext cx="1048603" cy="951058"/>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1670" y="5314919"/>
            <a:ext cx="1178918" cy="1268760"/>
          </a:xfrm>
          <a:prstGeom prst="rect">
            <a:avLst/>
          </a:prstGeom>
        </p:spPr>
      </p:pic>
    </p:spTree>
  </p:cSld>
  <p:clrMapOvr>
    <a:masterClrMapping/>
  </p:clrMapOvr>
  <p:transition spd="med">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utlu öğrenci resimleri ile ilgili görsel sonucu"/>
          <p:cNvPicPr>
            <a:picLocks noChangeAspect="1" noChangeArrowheads="1"/>
          </p:cNvPicPr>
          <p:nvPr/>
        </p:nvPicPr>
        <p:blipFill>
          <a:blip r:embed="rId2" cstate="print"/>
          <a:srcRect/>
          <a:stretch>
            <a:fillRect/>
          </a:stretch>
        </p:blipFill>
        <p:spPr bwMode="auto">
          <a:xfrm>
            <a:off x="1172947" y="1162934"/>
            <a:ext cx="5138283" cy="4786346"/>
          </a:xfrm>
          <a:prstGeom prst="rect">
            <a:avLst/>
          </a:prstGeom>
          <a:ln>
            <a:noFill/>
          </a:ln>
          <a:effectLst>
            <a:outerShdw blurRad="292100" dist="139700" dir="2700000" algn="tl" rotWithShape="0">
              <a:srgbClr val="333333">
                <a:alpha val="65000"/>
              </a:srgbClr>
            </a:outerShdw>
          </a:effectLst>
        </p:spPr>
      </p:pic>
      <p:sp>
        <p:nvSpPr>
          <p:cNvPr id="8" name="7 Metin kutusu"/>
          <p:cNvSpPr txBox="1"/>
          <p:nvPr/>
        </p:nvSpPr>
        <p:spPr>
          <a:xfrm>
            <a:off x="6309519" y="3133417"/>
            <a:ext cx="5880893" cy="1138773"/>
          </a:xfrm>
          <a:prstGeom prst="rect">
            <a:avLst/>
          </a:prstGeom>
          <a:noFill/>
        </p:spPr>
        <p:txBody>
          <a:bodyPr wrap="square" rtlCol="0">
            <a:spAutoFit/>
          </a:bodyPr>
          <a:lstStyle/>
          <a:p>
            <a:pPr algn="ctr"/>
            <a:r>
              <a:rPr lang="tr-TR" sz="6800" b="1" dirty="0" smtClean="0">
                <a:solidFill>
                  <a:schemeClr val="accent2">
                    <a:lumMod val="75000"/>
                  </a:schemeClr>
                </a:solidFill>
                <a:latin typeface="Segoe Print" pitchFamily="2" charset="0"/>
                <a:cs typeface="Arial" pitchFamily="34" charset="0"/>
              </a:rPr>
              <a:t>Teşekkürler</a:t>
            </a:r>
            <a:endParaRPr lang="tr-TR" sz="6800" b="1" dirty="0">
              <a:solidFill>
                <a:schemeClr val="accent2">
                  <a:lumMod val="75000"/>
                </a:schemeClr>
              </a:solidFill>
              <a:latin typeface="Segoe Print" pitchFamily="2" charset="0"/>
              <a:cs typeface="Arial" pitchFamily="34" charset="0"/>
            </a:endParaRP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31710" y="5314900"/>
            <a:ext cx="1178918" cy="1268760"/>
          </a:xfrm>
          <a:prstGeom prst="rect">
            <a:avLst/>
          </a:prstGeom>
        </p:spPr>
      </p:pic>
    </p:spTree>
  </p:cSld>
  <p:clrMapOvr>
    <a:masterClrMapping/>
  </p:clrMapOvr>
  <p:transition spd="med">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Başlık"/>
          <p:cNvSpPr txBox="1">
            <a:spLocks/>
          </p:cNvSpPr>
          <p:nvPr/>
        </p:nvSpPr>
        <p:spPr>
          <a:xfrm>
            <a:off x="1126655" y="22597"/>
            <a:ext cx="11063758" cy="742901"/>
          </a:xfrm>
          <a:prstGeom prst="rect">
            <a:avLst/>
          </a:prstGeom>
        </p:spPr>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defTabSz="1088502" fontAlgn="auto">
              <a:spcBef>
                <a:spcPts val="0"/>
              </a:spcBef>
              <a:spcAft>
                <a:spcPts val="0"/>
              </a:spcAft>
              <a:defRPr/>
            </a:pPr>
            <a:r>
              <a:rPr lang="tr-TR" sz="3600" b="1" dirty="0" smtClean="0">
                <a:ln w="11430"/>
                <a:solidFill>
                  <a:schemeClr val="bg1"/>
                </a:solidFill>
                <a:latin typeface="+mj-lt"/>
                <a:ea typeface="+mj-ea"/>
                <a:cs typeface="+mj-cs"/>
              </a:rPr>
              <a:t>Programın Tanıtımı ve Kapsamı   </a:t>
            </a:r>
            <a:endParaRPr lang="tr-TR" sz="3600" b="1" dirty="0">
              <a:ln w="11430"/>
              <a:solidFill>
                <a:schemeClr val="bg1"/>
              </a:solidFill>
              <a:latin typeface="+mj-lt"/>
              <a:ea typeface="+mj-ea"/>
              <a:cs typeface="+mj-cs"/>
            </a:endParaRPr>
          </a:p>
        </p:txBody>
      </p:sp>
      <p:sp>
        <p:nvSpPr>
          <p:cNvPr id="4" name="3 Dikdörtgen"/>
          <p:cNvSpPr/>
          <p:nvPr/>
        </p:nvSpPr>
        <p:spPr>
          <a:xfrm>
            <a:off x="1023108" y="1500174"/>
            <a:ext cx="10572824" cy="3711785"/>
          </a:xfrm>
          <a:prstGeom prst="rect">
            <a:avLst/>
          </a:prstGeom>
        </p:spPr>
        <p:txBody>
          <a:bodyPr wrap="square">
            <a:spAutoFit/>
          </a:bodyPr>
          <a:lstStyle/>
          <a:p>
            <a:pPr algn="just">
              <a:lnSpc>
                <a:spcPct val="120000"/>
              </a:lnSpc>
              <a:buFont typeface="Wingdings" pitchFamily="2" charset="2"/>
              <a:buChar char="Ø"/>
            </a:pPr>
            <a:r>
              <a:rPr lang="tr-TR" sz="2800" dirty="0" smtClean="0">
                <a:latin typeface="+mn-lt"/>
                <a:ea typeface="Verdana" pitchFamily="34" charset="0"/>
                <a:cs typeface="Arial" pitchFamily="34" charset="0"/>
              </a:rPr>
              <a:t> </a:t>
            </a:r>
            <a:r>
              <a:rPr lang="tr-TR" sz="2800" dirty="0" smtClean="0">
                <a:latin typeface="+mn-lt"/>
              </a:rPr>
              <a:t>Ülkemizde okul sağlığı çalışmaları, 1930 yılında çıkarılan 1593 sayılı Umumi Hıfzıssıhha Kanunu ile başlatılmıştır.</a:t>
            </a:r>
          </a:p>
          <a:p>
            <a:pPr algn="just">
              <a:lnSpc>
                <a:spcPct val="120000"/>
              </a:lnSpc>
            </a:pPr>
            <a:endParaRPr lang="tr-TR" sz="2800" dirty="0" smtClean="0">
              <a:latin typeface="+mn-lt"/>
            </a:endParaRPr>
          </a:p>
          <a:p>
            <a:pPr algn="just">
              <a:lnSpc>
                <a:spcPct val="120000"/>
              </a:lnSpc>
              <a:buFont typeface="Wingdings" pitchFamily="2" charset="2"/>
              <a:buChar char="Ø"/>
            </a:pPr>
            <a:r>
              <a:rPr lang="tr-TR" sz="2800" dirty="0" smtClean="0">
                <a:latin typeface="+mn-lt"/>
              </a:rPr>
              <a:t> Okul sağlığı çalışmalarının başarısı, sağlık ve eğitim sistemlerinin işbirliği ve entegrasyonunun sağlanabilmesi için </a:t>
            </a:r>
            <a:r>
              <a:rPr lang="tr-TR" sz="2800" b="1" dirty="0" smtClean="0">
                <a:latin typeface="+mn-lt"/>
              </a:rPr>
              <a:t>17.05.2016</a:t>
            </a:r>
            <a:r>
              <a:rPr lang="tr-TR" sz="2800" dirty="0" smtClean="0">
                <a:latin typeface="+mn-lt"/>
              </a:rPr>
              <a:t> tarihinde T.C. Millî Eğitim Bakanlığı ve T.C. Sağlık Bakanlığı arasında</a:t>
            </a:r>
            <a:r>
              <a:rPr lang="tr-TR" sz="2800" b="1" dirty="0" smtClean="0">
                <a:latin typeface="+mn-lt"/>
              </a:rPr>
              <a:t> “Okul Sağlığı Hizmetleri İşbirliği Protokolü” </a:t>
            </a:r>
            <a:r>
              <a:rPr lang="tr-TR" sz="2800" dirty="0" smtClean="0">
                <a:latin typeface="+mn-lt"/>
              </a:rPr>
              <a:t>imzalanmıştır. </a:t>
            </a:r>
          </a:p>
        </p:txBody>
      </p:sp>
    </p:spTree>
  </p:cSld>
  <p:clrMapOvr>
    <a:masterClrMapping/>
  </p:clrMapOvr>
  <p:transition spd="med">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Başlık"/>
          <p:cNvSpPr txBox="1">
            <a:spLocks/>
          </p:cNvSpPr>
          <p:nvPr/>
        </p:nvSpPr>
        <p:spPr>
          <a:xfrm>
            <a:off x="1126655" y="22597"/>
            <a:ext cx="11063758" cy="742901"/>
          </a:xfrm>
          <a:prstGeom prst="rect">
            <a:avLst/>
          </a:prstGeom>
        </p:spPr>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defTabSz="1088502" fontAlgn="auto">
              <a:spcBef>
                <a:spcPts val="0"/>
              </a:spcBef>
              <a:spcAft>
                <a:spcPts val="0"/>
              </a:spcAft>
              <a:defRPr/>
            </a:pPr>
            <a:r>
              <a:rPr lang="tr-TR" sz="3600" b="1" dirty="0" smtClean="0">
                <a:ln w="11430"/>
                <a:solidFill>
                  <a:schemeClr val="bg1"/>
                </a:solidFill>
                <a:latin typeface="+mj-lt"/>
                <a:ea typeface="+mj-ea"/>
                <a:cs typeface="+mj-cs"/>
              </a:rPr>
              <a:t>Programın Tanıtımı ve Kapsamı   </a:t>
            </a:r>
            <a:endParaRPr lang="tr-TR" sz="3600" b="1" dirty="0">
              <a:ln w="11430"/>
              <a:solidFill>
                <a:schemeClr val="bg1"/>
              </a:solidFill>
              <a:latin typeface="+mj-lt"/>
              <a:ea typeface="+mj-ea"/>
              <a:cs typeface="+mj-cs"/>
            </a:endParaRPr>
          </a:p>
        </p:txBody>
      </p:sp>
      <p:sp>
        <p:nvSpPr>
          <p:cNvPr id="5" name="4 Dikdörtgen"/>
          <p:cNvSpPr/>
          <p:nvPr/>
        </p:nvSpPr>
        <p:spPr>
          <a:xfrm>
            <a:off x="1126654" y="1138791"/>
            <a:ext cx="10540716" cy="4450449"/>
          </a:xfrm>
          <a:prstGeom prst="rect">
            <a:avLst/>
          </a:prstGeom>
        </p:spPr>
        <p:txBody>
          <a:bodyPr wrap="square">
            <a:spAutoFit/>
          </a:bodyPr>
          <a:lstStyle/>
          <a:p>
            <a:pPr algn="just">
              <a:lnSpc>
                <a:spcPct val="120000"/>
              </a:lnSpc>
            </a:pPr>
            <a:r>
              <a:rPr lang="tr-TR" sz="2800" b="1" dirty="0" smtClean="0">
                <a:latin typeface="+mn-lt"/>
              </a:rPr>
              <a:t>Okul Sağlığı Hizmetleri  İşbirliği Protokolü ile;</a:t>
            </a:r>
          </a:p>
          <a:p>
            <a:pPr algn="just">
              <a:lnSpc>
                <a:spcPct val="120000"/>
              </a:lnSpc>
            </a:pPr>
            <a:endParaRPr lang="tr-TR" sz="1200" b="1" dirty="0" smtClean="0">
              <a:latin typeface="+mn-lt"/>
            </a:endParaRPr>
          </a:p>
          <a:p>
            <a:pPr algn="just">
              <a:lnSpc>
                <a:spcPct val="120000"/>
              </a:lnSpc>
              <a:buFont typeface="Wingdings" pitchFamily="2" charset="2"/>
              <a:buChar char="Ø"/>
            </a:pPr>
            <a:r>
              <a:rPr lang="tr-TR" sz="2800" dirty="0" smtClean="0">
                <a:latin typeface="+mn-lt"/>
              </a:rPr>
              <a:t> Öğrencilerin ve  okul çalışanlarının sağlığının korunması </a:t>
            </a:r>
          </a:p>
          <a:p>
            <a:pPr algn="just">
              <a:lnSpc>
                <a:spcPct val="120000"/>
              </a:lnSpc>
              <a:buFont typeface="Wingdings" pitchFamily="2" charset="2"/>
              <a:buChar char="Ø"/>
            </a:pPr>
            <a:r>
              <a:rPr lang="tr-TR" sz="2800" dirty="0" smtClean="0">
                <a:latin typeface="+mn-lt"/>
              </a:rPr>
              <a:t> Temizlik ve hijyen konusunda teşvik edilmesi ve geliştirilmesi</a:t>
            </a:r>
          </a:p>
          <a:p>
            <a:pPr algn="just">
              <a:lnSpc>
                <a:spcPct val="120000"/>
              </a:lnSpc>
              <a:buFont typeface="Wingdings" pitchFamily="2" charset="2"/>
              <a:buChar char="Ø"/>
            </a:pPr>
            <a:r>
              <a:rPr lang="tr-TR" sz="2800" dirty="0" smtClean="0">
                <a:latin typeface="+mn-lt"/>
              </a:rPr>
              <a:t> Sağlıklı okul yaşamının sağlanması ve sürdürülmesi </a:t>
            </a:r>
          </a:p>
          <a:p>
            <a:pPr algn="just">
              <a:lnSpc>
                <a:spcPct val="120000"/>
              </a:lnSpc>
              <a:buFont typeface="Wingdings" pitchFamily="2" charset="2"/>
              <a:buChar char="Ø"/>
            </a:pPr>
            <a:r>
              <a:rPr lang="tr-TR" sz="2800" dirty="0" smtClean="0">
                <a:latin typeface="+mn-lt"/>
              </a:rPr>
              <a:t> Öğrenciye ve dolayısıyla topluma sağlıklı hayat tarzlarının ve alışkanlıklarının kazandırılması,</a:t>
            </a:r>
          </a:p>
          <a:p>
            <a:pPr algn="just">
              <a:lnSpc>
                <a:spcPct val="120000"/>
              </a:lnSpc>
              <a:buFont typeface="Wingdings" pitchFamily="2" charset="2"/>
              <a:buChar char="Ø"/>
            </a:pPr>
            <a:r>
              <a:rPr lang="tr-TR" sz="2800" dirty="0" smtClean="0">
                <a:latin typeface="+mn-lt"/>
              </a:rPr>
              <a:t> Sağlık eğitiminin verilmesi amacıyla yapılacak işlemlerde eşgüdüm sağlanması hedeflenmiştir.  </a:t>
            </a: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03718" y="5229200"/>
            <a:ext cx="1178918" cy="1268760"/>
          </a:xfrm>
          <a:prstGeom prst="rect">
            <a:avLst/>
          </a:prstGeom>
        </p:spPr>
      </p:pic>
    </p:spTree>
  </p:cSld>
  <p:clrMapOvr>
    <a:masterClrMapping/>
  </p:clrMapOvr>
  <p:transition spd="med">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Başlık"/>
          <p:cNvSpPr txBox="1">
            <a:spLocks/>
          </p:cNvSpPr>
          <p:nvPr/>
        </p:nvSpPr>
        <p:spPr>
          <a:xfrm>
            <a:off x="1126655" y="22597"/>
            <a:ext cx="11063758" cy="742901"/>
          </a:xfrm>
          <a:prstGeom prst="rect">
            <a:avLst/>
          </a:prstGeom>
        </p:spPr>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defTabSz="1088502" fontAlgn="auto">
              <a:spcBef>
                <a:spcPts val="0"/>
              </a:spcBef>
              <a:spcAft>
                <a:spcPts val="0"/>
              </a:spcAft>
              <a:defRPr/>
            </a:pPr>
            <a:r>
              <a:rPr lang="tr-TR" sz="3600" b="1" dirty="0" smtClean="0">
                <a:ln w="11430"/>
                <a:solidFill>
                  <a:schemeClr val="bg1"/>
                </a:solidFill>
                <a:latin typeface="+mj-lt"/>
                <a:ea typeface="+mj-ea"/>
                <a:cs typeface="+mj-cs"/>
              </a:rPr>
              <a:t>Programın Tanıtımı ve Kapsamı   </a:t>
            </a:r>
            <a:endParaRPr lang="tr-TR" sz="3600" b="1" dirty="0">
              <a:ln w="11430"/>
              <a:solidFill>
                <a:schemeClr val="bg1"/>
              </a:solidFill>
              <a:latin typeface="+mj-lt"/>
              <a:ea typeface="+mj-ea"/>
              <a:cs typeface="+mj-cs"/>
            </a:endParaRPr>
          </a:p>
        </p:txBody>
      </p:sp>
      <p:sp>
        <p:nvSpPr>
          <p:cNvPr id="4" name="3 Dikdörtgen"/>
          <p:cNvSpPr/>
          <p:nvPr/>
        </p:nvSpPr>
        <p:spPr>
          <a:xfrm>
            <a:off x="1126654" y="980728"/>
            <a:ext cx="10585176" cy="1421928"/>
          </a:xfrm>
          <a:prstGeom prst="rect">
            <a:avLst/>
          </a:prstGeom>
        </p:spPr>
        <p:txBody>
          <a:bodyPr wrap="square">
            <a:spAutoFit/>
          </a:bodyPr>
          <a:lstStyle/>
          <a:p>
            <a:pPr algn="just">
              <a:lnSpc>
                <a:spcPct val="120000"/>
              </a:lnSpc>
            </a:pPr>
            <a:r>
              <a:rPr lang="tr-TR" sz="2400" dirty="0" smtClean="0">
                <a:latin typeface="+mn-lt"/>
                <a:ea typeface="Verdana" pitchFamily="34" charset="0"/>
                <a:cs typeface="Arial" pitchFamily="34" charset="0"/>
              </a:rPr>
              <a:t>	P</a:t>
            </a:r>
            <a:r>
              <a:rPr lang="en-US" sz="2400" dirty="0" smtClean="0">
                <a:latin typeface="+mn-lt"/>
                <a:ea typeface="Verdana" pitchFamily="34" charset="0"/>
                <a:cs typeface="Arial" pitchFamily="34" charset="0"/>
              </a:rPr>
              <a:t>rogramın temel bile</a:t>
            </a:r>
            <a:r>
              <a:rPr lang="tr-TR" sz="2400" dirty="0" smtClean="0">
                <a:latin typeface="+mn-lt"/>
                <a:ea typeface="Verdana" pitchFamily="34" charset="0"/>
                <a:cs typeface="Arial" pitchFamily="34" charset="0"/>
              </a:rPr>
              <a:t>ş</a:t>
            </a:r>
            <a:r>
              <a:rPr lang="en-US" sz="2400" dirty="0" smtClean="0">
                <a:latin typeface="+mn-lt"/>
                <a:ea typeface="Verdana" pitchFamily="34" charset="0"/>
                <a:cs typeface="Arial" pitchFamily="34" charset="0"/>
              </a:rPr>
              <a:t>enleri</a:t>
            </a:r>
            <a:r>
              <a:rPr lang="tr-TR" sz="2400" dirty="0" smtClean="0">
                <a:latin typeface="+mn-lt"/>
                <a:ea typeface="Verdana" pitchFamily="34" charset="0"/>
                <a:cs typeface="Arial" pitchFamily="34" charset="0"/>
              </a:rPr>
              <a:t> </a:t>
            </a:r>
            <a:r>
              <a:rPr lang="en-US" sz="2400" dirty="0" smtClean="0">
                <a:latin typeface="+mn-lt"/>
                <a:ea typeface="Verdana" pitchFamily="34" charset="0"/>
                <a:cs typeface="Arial" pitchFamily="34" charset="0"/>
              </a:rPr>
              <a:t>6 </a:t>
            </a:r>
            <a:r>
              <a:rPr lang="tr-TR" sz="2400" dirty="0" smtClean="0">
                <a:latin typeface="+mn-lt"/>
                <a:ea typeface="Verdana" pitchFamily="34" charset="0"/>
                <a:cs typeface="Arial" pitchFamily="34" charset="0"/>
              </a:rPr>
              <a:t>başlıktan</a:t>
            </a:r>
            <a:r>
              <a:rPr lang="en-US" sz="2400" dirty="0" smtClean="0">
                <a:latin typeface="+mn-lt"/>
                <a:ea typeface="Verdana" pitchFamily="34" charset="0"/>
                <a:cs typeface="Arial" pitchFamily="34" charset="0"/>
              </a:rPr>
              <a:t> olu</a:t>
            </a:r>
            <a:r>
              <a:rPr lang="tr-TR" sz="2400" dirty="0" smtClean="0">
                <a:latin typeface="+mn-lt"/>
                <a:ea typeface="Verdana" pitchFamily="34" charset="0"/>
                <a:cs typeface="Arial" pitchFamily="34" charset="0"/>
              </a:rPr>
              <a:t>ş</a:t>
            </a:r>
            <a:r>
              <a:rPr lang="en-US" sz="2400" dirty="0" smtClean="0">
                <a:latin typeface="+mn-lt"/>
                <a:ea typeface="Verdana" pitchFamily="34" charset="0"/>
                <a:cs typeface="Arial" pitchFamily="34" charset="0"/>
              </a:rPr>
              <a:t>maktadır. Her bir bile</a:t>
            </a:r>
            <a:r>
              <a:rPr lang="tr-TR" sz="2400" dirty="0" smtClean="0">
                <a:latin typeface="+mn-lt"/>
                <a:ea typeface="Verdana" pitchFamily="34" charset="0"/>
                <a:cs typeface="Arial" pitchFamily="34" charset="0"/>
              </a:rPr>
              <a:t>ş</a:t>
            </a:r>
            <a:r>
              <a:rPr lang="en-US" sz="2400" dirty="0" smtClean="0">
                <a:latin typeface="+mn-lt"/>
                <a:ea typeface="Verdana" pitchFamily="34" charset="0"/>
                <a:cs typeface="Arial" pitchFamily="34" charset="0"/>
              </a:rPr>
              <a:t>en kapsamında formlar olu</a:t>
            </a:r>
            <a:r>
              <a:rPr lang="tr-TR" sz="2400" dirty="0" smtClean="0">
                <a:latin typeface="+mn-lt"/>
                <a:ea typeface="Verdana" pitchFamily="34" charset="0"/>
                <a:cs typeface="Arial" pitchFamily="34" charset="0"/>
              </a:rPr>
              <a:t>ş</a:t>
            </a:r>
            <a:r>
              <a:rPr lang="en-US" sz="2400" dirty="0" smtClean="0">
                <a:latin typeface="+mn-lt"/>
                <a:ea typeface="Verdana" pitchFamily="34" charset="0"/>
                <a:cs typeface="Arial" pitchFamily="34" charset="0"/>
              </a:rPr>
              <a:t>turulmu</a:t>
            </a:r>
            <a:r>
              <a:rPr lang="tr-TR" sz="2400" dirty="0" smtClean="0">
                <a:latin typeface="+mn-lt"/>
                <a:ea typeface="Verdana" pitchFamily="34" charset="0"/>
                <a:cs typeface="Arial" pitchFamily="34" charset="0"/>
              </a:rPr>
              <a:t>ş</a:t>
            </a:r>
            <a:r>
              <a:rPr lang="en-US" sz="2400" dirty="0" smtClean="0">
                <a:latin typeface="+mn-lt"/>
                <a:ea typeface="Verdana" pitchFamily="34" charset="0"/>
                <a:cs typeface="Arial" pitchFamily="34" charset="0"/>
              </a:rPr>
              <a:t>tur. Formlarda yer alan tüm maddelerin okullar tarafından mutlaka yerine getirilmesi beklenmektedir.</a:t>
            </a:r>
            <a:endParaRPr lang="tr-TR" sz="2400" dirty="0" smtClean="0">
              <a:latin typeface="+mn-lt"/>
              <a:ea typeface="Verdana" pitchFamily="34" charset="0"/>
              <a:cs typeface="Arial" pitchFamily="34" charset="0"/>
            </a:endParaRPr>
          </a:p>
        </p:txBody>
      </p:sp>
      <p:graphicFrame>
        <p:nvGraphicFramePr>
          <p:cNvPr id="5" name="4 Tablo"/>
          <p:cNvGraphicFramePr>
            <a:graphicFrameLocks noGrp="1"/>
          </p:cNvGraphicFramePr>
          <p:nvPr>
            <p:extLst>
              <p:ext uri="{D42A27DB-BD31-4B8C-83A1-F6EECF244321}">
                <p14:modId xmlns:p14="http://schemas.microsoft.com/office/powerpoint/2010/main" val="2854203118"/>
              </p:ext>
            </p:extLst>
          </p:nvPr>
        </p:nvGraphicFramePr>
        <p:xfrm>
          <a:off x="1270670" y="2708920"/>
          <a:ext cx="10585176" cy="3456383"/>
        </p:xfrm>
        <a:graphic>
          <a:graphicData uri="http://schemas.openxmlformats.org/drawingml/2006/table">
            <a:tbl>
              <a:tblPr/>
              <a:tblGrid>
                <a:gridCol w="5082587"/>
                <a:gridCol w="5502589"/>
              </a:tblGrid>
              <a:tr h="492390">
                <a:tc>
                  <a:txBody>
                    <a:bodyPr/>
                    <a:lstStyle/>
                    <a:p>
                      <a:pPr marL="144000" algn="ctr">
                        <a:spcBef>
                          <a:spcPts val="470"/>
                        </a:spcBef>
                        <a:spcAft>
                          <a:spcPts val="0"/>
                        </a:spcAft>
                      </a:pPr>
                      <a:r>
                        <a:rPr lang="en-US" sz="2200" b="1" dirty="0" smtClean="0">
                          <a:latin typeface="+mn-lt"/>
                          <a:ea typeface="Times New Roman"/>
                          <a:cs typeface="Times New Roman"/>
                        </a:rPr>
                        <a:t>Bile</a:t>
                      </a:r>
                      <a:r>
                        <a:rPr lang="tr-TR" sz="2200" b="1" dirty="0" smtClean="0">
                          <a:latin typeface="+mn-lt"/>
                          <a:ea typeface="Times New Roman"/>
                          <a:cs typeface="Times New Roman"/>
                        </a:rPr>
                        <a:t>ş</a:t>
                      </a:r>
                      <a:r>
                        <a:rPr lang="en-US" sz="2200" b="1" spc="-15" dirty="0" smtClean="0">
                          <a:latin typeface="+mn-lt"/>
                          <a:ea typeface="Times New Roman"/>
                          <a:cs typeface="Times New Roman"/>
                        </a:rPr>
                        <a:t>e</a:t>
                      </a:r>
                      <a:r>
                        <a:rPr lang="en-US" sz="2200" b="1" dirty="0" smtClean="0">
                          <a:latin typeface="+mn-lt"/>
                          <a:ea typeface="Times New Roman"/>
                          <a:cs typeface="Times New Roman"/>
                        </a:rPr>
                        <a:t>n</a:t>
                      </a:r>
                      <a:r>
                        <a:rPr lang="en-US" sz="2200" b="1" spc="-170" dirty="0" smtClean="0">
                          <a:latin typeface="+mn-lt"/>
                          <a:ea typeface="Times New Roman"/>
                          <a:cs typeface="Times New Roman"/>
                        </a:rPr>
                        <a:t> </a:t>
                      </a:r>
                      <a:r>
                        <a:rPr lang="en-US" sz="2200" b="1" spc="-5" dirty="0">
                          <a:latin typeface="+mn-lt"/>
                          <a:ea typeface="Times New Roman"/>
                          <a:cs typeface="Times New Roman"/>
                        </a:rPr>
                        <a:t>A</a:t>
                      </a:r>
                      <a:r>
                        <a:rPr lang="en-US" sz="2200" b="1" dirty="0">
                          <a:latin typeface="+mn-lt"/>
                          <a:ea typeface="Times New Roman"/>
                          <a:cs typeface="Times New Roman"/>
                        </a:rPr>
                        <a:t>dı</a:t>
                      </a:r>
                      <a:endParaRPr lang="tr-TR" sz="2200" dirty="0">
                        <a:latin typeface="+mn-lt"/>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144000" algn="ctr">
                        <a:spcBef>
                          <a:spcPts val="470"/>
                        </a:spcBef>
                        <a:spcAft>
                          <a:spcPts val="0"/>
                        </a:spcAft>
                      </a:pPr>
                      <a:r>
                        <a:rPr lang="en-US" sz="2200" b="1" dirty="0" smtClean="0">
                          <a:latin typeface="+mn-lt"/>
                          <a:ea typeface="Times New Roman"/>
                          <a:cs typeface="Times New Roman"/>
                        </a:rPr>
                        <a:t>Bil</a:t>
                      </a:r>
                      <a:r>
                        <a:rPr lang="en-US" sz="2200" b="1" spc="-5" dirty="0" smtClean="0">
                          <a:latin typeface="+mn-lt"/>
                          <a:ea typeface="Times New Roman"/>
                          <a:cs typeface="Times New Roman"/>
                        </a:rPr>
                        <a:t>e</a:t>
                      </a:r>
                      <a:r>
                        <a:rPr lang="tr-TR" sz="2200" b="1" spc="0" dirty="0" smtClean="0">
                          <a:latin typeface="+mn-lt"/>
                          <a:ea typeface="Times New Roman"/>
                          <a:cs typeface="Times New Roman"/>
                        </a:rPr>
                        <a:t>ş</a:t>
                      </a:r>
                      <a:r>
                        <a:rPr lang="en-US" sz="2200" b="1" spc="-10" dirty="0" smtClean="0">
                          <a:latin typeface="+mn-lt"/>
                          <a:ea typeface="Times New Roman"/>
                          <a:cs typeface="Times New Roman"/>
                        </a:rPr>
                        <a:t>e</a:t>
                      </a:r>
                      <a:r>
                        <a:rPr lang="en-US" sz="2200" b="1" dirty="0" smtClean="0">
                          <a:latin typeface="+mn-lt"/>
                          <a:ea typeface="Times New Roman"/>
                          <a:cs typeface="Times New Roman"/>
                        </a:rPr>
                        <a:t>n</a:t>
                      </a:r>
                      <a:r>
                        <a:rPr lang="en-US" sz="2200" b="1" spc="-60" dirty="0" smtClean="0">
                          <a:latin typeface="+mn-lt"/>
                          <a:ea typeface="Times New Roman"/>
                          <a:cs typeface="Times New Roman"/>
                        </a:rPr>
                        <a:t> </a:t>
                      </a:r>
                      <a:r>
                        <a:rPr lang="en-US" sz="2200" b="1" spc="-15" dirty="0">
                          <a:latin typeface="+mn-lt"/>
                          <a:ea typeface="Times New Roman"/>
                          <a:cs typeface="Times New Roman"/>
                        </a:rPr>
                        <a:t>F</a:t>
                      </a:r>
                      <a:r>
                        <a:rPr lang="en-US" sz="2200" b="1" dirty="0">
                          <a:latin typeface="+mn-lt"/>
                          <a:ea typeface="Times New Roman"/>
                          <a:cs typeface="Times New Roman"/>
                        </a:rPr>
                        <a:t>or</a:t>
                      </a:r>
                      <a:r>
                        <a:rPr lang="en-US" sz="2200" b="1" spc="-20" dirty="0">
                          <a:latin typeface="+mn-lt"/>
                          <a:ea typeface="Times New Roman"/>
                          <a:cs typeface="Times New Roman"/>
                        </a:rPr>
                        <a:t>m</a:t>
                      </a:r>
                      <a:r>
                        <a:rPr lang="en-US" sz="2200" b="1" dirty="0">
                          <a:latin typeface="+mn-lt"/>
                          <a:ea typeface="Times New Roman"/>
                          <a:cs typeface="Times New Roman"/>
                        </a:rPr>
                        <a:t>u</a:t>
                      </a:r>
                      <a:endParaRPr lang="tr-TR" sz="2200" dirty="0">
                        <a:latin typeface="+mn-lt"/>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r>
              <a:tr h="492390">
                <a:tc>
                  <a:txBody>
                    <a:bodyPr/>
                    <a:lstStyle/>
                    <a:p>
                      <a:pPr marL="144000">
                        <a:spcBef>
                          <a:spcPts val="445"/>
                        </a:spcBef>
                        <a:spcAft>
                          <a:spcPts val="0"/>
                        </a:spcAft>
                      </a:pPr>
                      <a:r>
                        <a:rPr lang="en-US" sz="2200" dirty="0">
                          <a:latin typeface="+mn-lt"/>
                          <a:ea typeface="Times New Roman"/>
                          <a:cs typeface="Times New Roman"/>
                        </a:rPr>
                        <a:t>S</a:t>
                      </a:r>
                      <a:r>
                        <a:rPr lang="en-US" sz="2200" spc="-5" dirty="0">
                          <a:latin typeface="+mn-lt"/>
                          <a:ea typeface="Times New Roman"/>
                          <a:cs typeface="Times New Roman"/>
                        </a:rPr>
                        <a:t>a</a:t>
                      </a:r>
                      <a:r>
                        <a:rPr lang="en-US" sz="2200" spc="-15" dirty="0">
                          <a:latin typeface="+mn-lt"/>
                          <a:ea typeface="Times New Roman"/>
                          <a:cs typeface="Times New Roman"/>
                        </a:rPr>
                        <a:t>ğ</a:t>
                      </a:r>
                      <a:r>
                        <a:rPr lang="en-US" sz="2200" dirty="0">
                          <a:latin typeface="+mn-lt"/>
                          <a:ea typeface="Times New Roman"/>
                          <a:cs typeface="Times New Roman"/>
                        </a:rPr>
                        <a:t>lık Hi</a:t>
                      </a:r>
                      <a:r>
                        <a:rPr lang="en-US" sz="2200" spc="5" dirty="0">
                          <a:latin typeface="+mn-lt"/>
                          <a:ea typeface="Times New Roman"/>
                          <a:cs typeface="Times New Roman"/>
                        </a:rPr>
                        <a:t>z</a:t>
                      </a:r>
                      <a:r>
                        <a:rPr lang="en-US" sz="2200" dirty="0">
                          <a:latin typeface="+mn-lt"/>
                          <a:ea typeface="Times New Roman"/>
                          <a:cs typeface="Times New Roman"/>
                        </a:rPr>
                        <a:t>metle</a:t>
                      </a:r>
                      <a:r>
                        <a:rPr lang="en-US" sz="2200" spc="-10" dirty="0">
                          <a:latin typeface="+mn-lt"/>
                          <a:ea typeface="Times New Roman"/>
                          <a:cs typeface="Times New Roman"/>
                        </a:rPr>
                        <a:t>r</a:t>
                      </a:r>
                      <a:r>
                        <a:rPr lang="en-US" sz="2200" spc="5" dirty="0">
                          <a:latin typeface="+mn-lt"/>
                          <a:ea typeface="Times New Roman"/>
                          <a:cs typeface="Times New Roman"/>
                        </a:rPr>
                        <a:t>i</a:t>
                      </a:r>
                      <a:r>
                        <a:rPr lang="en-US" sz="2200" dirty="0">
                          <a:latin typeface="+mn-lt"/>
                          <a:ea typeface="Times New Roman"/>
                          <a:cs typeface="Times New Roman"/>
                        </a:rPr>
                        <a:t>*</a:t>
                      </a:r>
                      <a:endParaRPr lang="tr-TR" sz="2200" dirty="0">
                        <a:latin typeface="+mn-lt"/>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4000">
                        <a:spcBef>
                          <a:spcPts val="445"/>
                        </a:spcBef>
                        <a:spcAft>
                          <a:spcPts val="0"/>
                        </a:spcAft>
                      </a:pPr>
                      <a:r>
                        <a:rPr lang="en-US" sz="2200" spc="-10" dirty="0">
                          <a:latin typeface="+mn-lt"/>
                          <a:ea typeface="Times New Roman"/>
                          <a:cs typeface="Times New Roman"/>
                        </a:rPr>
                        <a:t>F</a:t>
                      </a:r>
                      <a:r>
                        <a:rPr lang="en-US" sz="2200" dirty="0">
                          <a:latin typeface="+mn-lt"/>
                          <a:ea typeface="Times New Roman"/>
                          <a:cs typeface="Times New Roman"/>
                        </a:rPr>
                        <a:t>o</a:t>
                      </a:r>
                      <a:r>
                        <a:rPr lang="en-US" sz="2200" spc="-5" dirty="0">
                          <a:latin typeface="+mn-lt"/>
                          <a:ea typeface="Times New Roman"/>
                          <a:cs typeface="Times New Roman"/>
                        </a:rPr>
                        <a:t>r</a:t>
                      </a:r>
                      <a:r>
                        <a:rPr lang="en-US" sz="2200" dirty="0">
                          <a:latin typeface="+mn-lt"/>
                          <a:ea typeface="Times New Roman"/>
                          <a:cs typeface="Times New Roman"/>
                        </a:rPr>
                        <a:t>m </a:t>
                      </a:r>
                      <a:r>
                        <a:rPr lang="en-US" sz="2200" dirty="0" smtClean="0">
                          <a:latin typeface="+mn-lt"/>
                          <a:ea typeface="Times New Roman"/>
                          <a:cs typeface="Times New Roman"/>
                        </a:rPr>
                        <a:t>3</a:t>
                      </a:r>
                      <a:r>
                        <a:rPr lang="en-US" sz="2200" spc="-5" dirty="0" smtClean="0">
                          <a:latin typeface="+mn-lt"/>
                          <a:ea typeface="Times New Roman"/>
                          <a:cs typeface="Times New Roman"/>
                        </a:rPr>
                        <a:t>a</a:t>
                      </a:r>
                      <a:endParaRPr lang="tr-TR" sz="2200" dirty="0">
                        <a:latin typeface="+mn-lt"/>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043">
                <a:tc>
                  <a:txBody>
                    <a:bodyPr/>
                    <a:lstStyle/>
                    <a:p>
                      <a:pPr marL="144000">
                        <a:spcBef>
                          <a:spcPts val="445"/>
                        </a:spcBef>
                        <a:spcAft>
                          <a:spcPts val="0"/>
                        </a:spcAft>
                      </a:pPr>
                      <a:r>
                        <a:rPr lang="en-US" sz="2200" dirty="0">
                          <a:latin typeface="+mn-lt"/>
                          <a:ea typeface="Times New Roman"/>
                          <a:cs typeface="Times New Roman"/>
                        </a:rPr>
                        <a:t>S</a:t>
                      </a:r>
                      <a:r>
                        <a:rPr lang="en-US" sz="2200" spc="-5" dirty="0">
                          <a:latin typeface="+mn-lt"/>
                          <a:ea typeface="Times New Roman"/>
                          <a:cs typeface="Times New Roman"/>
                        </a:rPr>
                        <a:t>a</a:t>
                      </a:r>
                      <a:r>
                        <a:rPr lang="en-US" sz="2200" spc="-15" dirty="0">
                          <a:latin typeface="+mn-lt"/>
                          <a:ea typeface="Times New Roman"/>
                          <a:cs typeface="Times New Roman"/>
                        </a:rPr>
                        <a:t>ğ</a:t>
                      </a:r>
                      <a:r>
                        <a:rPr lang="en-US" sz="2200" dirty="0">
                          <a:latin typeface="+mn-lt"/>
                          <a:ea typeface="Times New Roman"/>
                          <a:cs typeface="Times New Roman"/>
                        </a:rPr>
                        <a:t>lıklı ve</a:t>
                      </a:r>
                      <a:r>
                        <a:rPr lang="en-US" sz="2200" spc="-5" dirty="0">
                          <a:latin typeface="+mn-lt"/>
                          <a:ea typeface="Times New Roman"/>
                          <a:cs typeface="Times New Roman"/>
                        </a:rPr>
                        <a:t> </a:t>
                      </a:r>
                      <a:r>
                        <a:rPr lang="en-US" sz="2200" dirty="0">
                          <a:latin typeface="+mn-lt"/>
                          <a:ea typeface="Times New Roman"/>
                          <a:cs typeface="Times New Roman"/>
                        </a:rPr>
                        <a:t>Güv</a:t>
                      </a:r>
                      <a:r>
                        <a:rPr lang="en-US" sz="2200" spc="-10" dirty="0">
                          <a:latin typeface="+mn-lt"/>
                          <a:ea typeface="Times New Roman"/>
                          <a:cs typeface="Times New Roman"/>
                        </a:rPr>
                        <a:t>e</a:t>
                      </a:r>
                      <a:r>
                        <a:rPr lang="en-US" sz="2200" dirty="0">
                          <a:latin typeface="+mn-lt"/>
                          <a:ea typeface="Times New Roman"/>
                          <a:cs typeface="Times New Roman"/>
                        </a:rPr>
                        <a:t>nli Okul</a:t>
                      </a:r>
                      <a:r>
                        <a:rPr lang="en-US" sz="2200" spc="10" dirty="0">
                          <a:latin typeface="+mn-lt"/>
                          <a:ea typeface="Times New Roman"/>
                          <a:cs typeface="Times New Roman"/>
                        </a:rPr>
                        <a:t> </a:t>
                      </a:r>
                      <a:r>
                        <a:rPr lang="en-US" sz="2200" dirty="0">
                          <a:latin typeface="+mn-lt"/>
                          <a:ea typeface="Times New Roman"/>
                          <a:cs typeface="Times New Roman"/>
                        </a:rPr>
                        <a:t>Ç</a:t>
                      </a:r>
                      <a:r>
                        <a:rPr lang="en-US" sz="2200" spc="-5" dirty="0">
                          <a:latin typeface="+mn-lt"/>
                          <a:ea typeface="Times New Roman"/>
                          <a:cs typeface="Times New Roman"/>
                        </a:rPr>
                        <a:t>e</a:t>
                      </a:r>
                      <a:r>
                        <a:rPr lang="en-US" sz="2200" dirty="0">
                          <a:latin typeface="+mn-lt"/>
                          <a:ea typeface="Times New Roman"/>
                          <a:cs typeface="Times New Roman"/>
                        </a:rPr>
                        <a:t>v</a:t>
                      </a:r>
                      <a:r>
                        <a:rPr lang="en-US" sz="2200" spc="-5" dirty="0">
                          <a:latin typeface="+mn-lt"/>
                          <a:ea typeface="Times New Roman"/>
                          <a:cs typeface="Times New Roman"/>
                        </a:rPr>
                        <a:t>re</a:t>
                      </a:r>
                      <a:r>
                        <a:rPr lang="en-US" sz="2200" dirty="0">
                          <a:latin typeface="+mn-lt"/>
                          <a:ea typeface="Times New Roman"/>
                          <a:cs typeface="Times New Roman"/>
                        </a:rPr>
                        <a:t>si</a:t>
                      </a:r>
                      <a:endParaRPr lang="tr-TR" sz="2200" dirty="0">
                        <a:latin typeface="+mn-lt"/>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marL="144000">
                        <a:spcBef>
                          <a:spcPts val="445"/>
                        </a:spcBef>
                        <a:spcAft>
                          <a:spcPts val="0"/>
                        </a:spcAft>
                      </a:pPr>
                      <a:r>
                        <a:rPr lang="en-US" sz="2200" spc="-10" dirty="0">
                          <a:latin typeface="+mn-lt"/>
                          <a:ea typeface="Times New Roman"/>
                          <a:cs typeface="Times New Roman"/>
                        </a:rPr>
                        <a:t>F</a:t>
                      </a:r>
                      <a:r>
                        <a:rPr lang="en-US" sz="2200" dirty="0">
                          <a:latin typeface="+mn-lt"/>
                          <a:ea typeface="Times New Roman"/>
                          <a:cs typeface="Times New Roman"/>
                        </a:rPr>
                        <a:t>o</a:t>
                      </a:r>
                      <a:r>
                        <a:rPr lang="en-US" sz="2200" spc="-5" dirty="0">
                          <a:latin typeface="+mn-lt"/>
                          <a:ea typeface="Times New Roman"/>
                          <a:cs typeface="Times New Roman"/>
                        </a:rPr>
                        <a:t>r</a:t>
                      </a:r>
                      <a:r>
                        <a:rPr lang="en-US" sz="2200" dirty="0">
                          <a:latin typeface="+mn-lt"/>
                          <a:ea typeface="Times New Roman"/>
                          <a:cs typeface="Times New Roman"/>
                        </a:rPr>
                        <a:t>m </a:t>
                      </a:r>
                      <a:r>
                        <a:rPr lang="en-US" sz="2200" dirty="0" smtClean="0">
                          <a:latin typeface="+mn-lt"/>
                          <a:ea typeface="Times New Roman"/>
                          <a:cs typeface="Times New Roman"/>
                        </a:rPr>
                        <a:t>3b</a:t>
                      </a:r>
                      <a:endParaRPr lang="tr-TR" sz="2200" dirty="0">
                        <a:latin typeface="+mn-lt"/>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492390">
                <a:tc>
                  <a:txBody>
                    <a:bodyPr/>
                    <a:lstStyle/>
                    <a:p>
                      <a:pPr marL="144000">
                        <a:spcBef>
                          <a:spcPts val="450"/>
                        </a:spcBef>
                        <a:spcAft>
                          <a:spcPts val="0"/>
                        </a:spcAft>
                      </a:pPr>
                      <a:r>
                        <a:rPr lang="en-US" sz="2200" dirty="0">
                          <a:latin typeface="+mn-lt"/>
                          <a:ea typeface="Times New Roman"/>
                          <a:cs typeface="Times New Roman"/>
                        </a:rPr>
                        <a:t>S</a:t>
                      </a:r>
                      <a:r>
                        <a:rPr lang="en-US" sz="2200" spc="-5" dirty="0">
                          <a:latin typeface="+mn-lt"/>
                          <a:ea typeface="Times New Roman"/>
                          <a:cs typeface="Times New Roman"/>
                        </a:rPr>
                        <a:t>a</a:t>
                      </a:r>
                      <a:r>
                        <a:rPr lang="en-US" sz="2200" spc="-15" dirty="0">
                          <a:latin typeface="+mn-lt"/>
                          <a:ea typeface="Times New Roman"/>
                          <a:cs typeface="Times New Roman"/>
                        </a:rPr>
                        <a:t>ğ</a:t>
                      </a:r>
                      <a:r>
                        <a:rPr lang="en-US" sz="2200" dirty="0">
                          <a:latin typeface="+mn-lt"/>
                          <a:ea typeface="Times New Roman"/>
                          <a:cs typeface="Times New Roman"/>
                        </a:rPr>
                        <a:t>lıklı </a:t>
                      </a:r>
                      <a:r>
                        <a:rPr lang="en-US" sz="2200" spc="-10" dirty="0">
                          <a:latin typeface="+mn-lt"/>
                          <a:ea typeface="Times New Roman"/>
                          <a:cs typeface="Times New Roman"/>
                        </a:rPr>
                        <a:t>B</a:t>
                      </a:r>
                      <a:r>
                        <a:rPr lang="en-US" sz="2200" spc="-5" dirty="0">
                          <a:latin typeface="+mn-lt"/>
                          <a:ea typeface="Times New Roman"/>
                          <a:cs typeface="Times New Roman"/>
                        </a:rPr>
                        <a:t>e</a:t>
                      </a:r>
                      <a:r>
                        <a:rPr lang="en-US" sz="2200" dirty="0">
                          <a:latin typeface="+mn-lt"/>
                          <a:ea typeface="Times New Roman"/>
                          <a:cs typeface="Times New Roman"/>
                        </a:rPr>
                        <a:t>slen</a:t>
                      </a:r>
                      <a:r>
                        <a:rPr lang="en-US" sz="2200" spc="10" dirty="0">
                          <a:latin typeface="+mn-lt"/>
                          <a:ea typeface="Times New Roman"/>
                          <a:cs typeface="Times New Roman"/>
                        </a:rPr>
                        <a:t>m</a:t>
                      </a:r>
                      <a:r>
                        <a:rPr lang="en-US" sz="2200" dirty="0">
                          <a:latin typeface="+mn-lt"/>
                          <a:ea typeface="Times New Roman"/>
                          <a:cs typeface="Times New Roman"/>
                        </a:rPr>
                        <a:t>e</a:t>
                      </a:r>
                      <a:endParaRPr lang="tr-TR" sz="2200" dirty="0">
                        <a:latin typeface="+mn-lt"/>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4000">
                        <a:spcBef>
                          <a:spcPts val="450"/>
                        </a:spcBef>
                        <a:spcAft>
                          <a:spcPts val="0"/>
                        </a:spcAft>
                      </a:pPr>
                      <a:r>
                        <a:rPr lang="en-US" sz="2200" spc="-10" dirty="0">
                          <a:latin typeface="+mn-lt"/>
                          <a:ea typeface="Times New Roman"/>
                          <a:cs typeface="Times New Roman"/>
                        </a:rPr>
                        <a:t>F</a:t>
                      </a:r>
                      <a:r>
                        <a:rPr lang="en-US" sz="2200" dirty="0">
                          <a:latin typeface="+mn-lt"/>
                          <a:ea typeface="Times New Roman"/>
                          <a:cs typeface="Times New Roman"/>
                        </a:rPr>
                        <a:t>o</a:t>
                      </a:r>
                      <a:r>
                        <a:rPr lang="en-US" sz="2200" spc="-5" dirty="0">
                          <a:latin typeface="+mn-lt"/>
                          <a:ea typeface="Times New Roman"/>
                          <a:cs typeface="Times New Roman"/>
                        </a:rPr>
                        <a:t>r</a:t>
                      </a:r>
                      <a:r>
                        <a:rPr lang="en-US" sz="2200" dirty="0">
                          <a:latin typeface="+mn-lt"/>
                          <a:ea typeface="Times New Roman"/>
                          <a:cs typeface="Times New Roman"/>
                        </a:rPr>
                        <a:t>m </a:t>
                      </a:r>
                      <a:r>
                        <a:rPr lang="en-US" sz="2200" dirty="0" smtClean="0">
                          <a:latin typeface="+mn-lt"/>
                          <a:ea typeface="Times New Roman"/>
                          <a:cs typeface="Times New Roman"/>
                        </a:rPr>
                        <a:t>3</a:t>
                      </a:r>
                      <a:r>
                        <a:rPr lang="en-US" sz="2200" spc="-5" dirty="0" smtClean="0">
                          <a:latin typeface="+mn-lt"/>
                          <a:ea typeface="Times New Roman"/>
                          <a:cs typeface="Times New Roman"/>
                        </a:rPr>
                        <a:t>c</a:t>
                      </a:r>
                      <a:endParaRPr lang="tr-TR" sz="2200" dirty="0">
                        <a:latin typeface="+mn-lt"/>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2390">
                <a:tc>
                  <a:txBody>
                    <a:bodyPr/>
                    <a:lstStyle/>
                    <a:p>
                      <a:pPr marL="144000">
                        <a:spcBef>
                          <a:spcPts val="445"/>
                        </a:spcBef>
                        <a:spcAft>
                          <a:spcPts val="0"/>
                        </a:spcAft>
                      </a:pPr>
                      <a:r>
                        <a:rPr lang="en-US" sz="2200" dirty="0">
                          <a:latin typeface="+mn-lt"/>
                          <a:ea typeface="Times New Roman"/>
                          <a:cs typeface="Times New Roman"/>
                        </a:rPr>
                        <a:t>S</a:t>
                      </a:r>
                      <a:r>
                        <a:rPr lang="en-US" sz="2200" spc="-5" dirty="0">
                          <a:latin typeface="+mn-lt"/>
                          <a:ea typeface="Times New Roman"/>
                          <a:cs typeface="Times New Roman"/>
                        </a:rPr>
                        <a:t>a</a:t>
                      </a:r>
                      <a:r>
                        <a:rPr lang="en-US" sz="2200" spc="-15" dirty="0">
                          <a:latin typeface="+mn-lt"/>
                          <a:ea typeface="Times New Roman"/>
                          <a:cs typeface="Times New Roman"/>
                        </a:rPr>
                        <a:t>ğ</a:t>
                      </a:r>
                      <a:r>
                        <a:rPr lang="en-US" sz="2200" dirty="0">
                          <a:latin typeface="+mn-lt"/>
                          <a:ea typeface="Times New Roman"/>
                          <a:cs typeface="Times New Roman"/>
                        </a:rPr>
                        <a:t>lık </a:t>
                      </a:r>
                      <a:r>
                        <a:rPr lang="en-US" sz="2200" spc="5" dirty="0">
                          <a:latin typeface="+mn-lt"/>
                          <a:ea typeface="Times New Roman"/>
                          <a:cs typeface="Times New Roman"/>
                        </a:rPr>
                        <a:t>E</a:t>
                      </a:r>
                      <a:r>
                        <a:rPr lang="en-US" sz="2200" spc="-15" dirty="0">
                          <a:latin typeface="+mn-lt"/>
                          <a:ea typeface="Times New Roman"/>
                          <a:cs typeface="Times New Roman"/>
                        </a:rPr>
                        <a:t>ğ</a:t>
                      </a:r>
                      <a:r>
                        <a:rPr lang="en-US" sz="2200" dirty="0">
                          <a:latin typeface="+mn-lt"/>
                          <a:ea typeface="Times New Roman"/>
                          <a:cs typeface="Times New Roman"/>
                        </a:rPr>
                        <a:t>itim</a:t>
                      </a:r>
                      <a:r>
                        <a:rPr lang="en-US" sz="2200" spc="5" dirty="0">
                          <a:latin typeface="+mn-lt"/>
                          <a:ea typeface="Times New Roman"/>
                          <a:cs typeface="Times New Roman"/>
                        </a:rPr>
                        <a:t>i</a:t>
                      </a:r>
                      <a:r>
                        <a:rPr lang="en-US" sz="2200" dirty="0">
                          <a:latin typeface="+mn-lt"/>
                          <a:ea typeface="Times New Roman"/>
                          <a:cs typeface="Times New Roman"/>
                        </a:rPr>
                        <a:t>*</a:t>
                      </a:r>
                      <a:endParaRPr lang="tr-TR" sz="2200" dirty="0">
                        <a:latin typeface="+mn-lt"/>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marL="144000">
                        <a:spcBef>
                          <a:spcPts val="445"/>
                        </a:spcBef>
                        <a:spcAft>
                          <a:spcPts val="0"/>
                        </a:spcAft>
                      </a:pPr>
                      <a:r>
                        <a:rPr lang="en-US" sz="2200" dirty="0">
                          <a:latin typeface="+mn-lt"/>
                          <a:ea typeface="Times New Roman"/>
                          <a:cs typeface="Times New Roman"/>
                        </a:rPr>
                        <a:t>H</a:t>
                      </a:r>
                      <a:r>
                        <a:rPr lang="en-US" sz="2200" spc="-10" dirty="0">
                          <a:latin typeface="+mn-lt"/>
                          <a:ea typeface="Times New Roman"/>
                          <a:cs typeface="Times New Roman"/>
                        </a:rPr>
                        <a:t>a</a:t>
                      </a:r>
                      <a:r>
                        <a:rPr lang="en-US" sz="2200" spc="5" dirty="0">
                          <a:latin typeface="+mn-lt"/>
                          <a:ea typeface="Times New Roman"/>
                          <a:cs typeface="Times New Roman"/>
                        </a:rPr>
                        <a:t>z</a:t>
                      </a:r>
                      <a:r>
                        <a:rPr lang="en-US" sz="2200" dirty="0">
                          <a:latin typeface="+mn-lt"/>
                          <a:ea typeface="Times New Roman"/>
                          <a:cs typeface="Times New Roman"/>
                        </a:rPr>
                        <a:t>ırlık</a:t>
                      </a:r>
                      <a:r>
                        <a:rPr lang="en-US" sz="2200" spc="-140" dirty="0">
                          <a:latin typeface="+mn-lt"/>
                          <a:ea typeface="Times New Roman"/>
                          <a:cs typeface="Times New Roman"/>
                        </a:rPr>
                        <a:t> </a:t>
                      </a:r>
                      <a:r>
                        <a:rPr lang="en-US" sz="2200" dirty="0" smtClean="0">
                          <a:latin typeface="+mn-lt"/>
                          <a:ea typeface="Times New Roman"/>
                          <a:cs typeface="Times New Roman"/>
                        </a:rPr>
                        <a:t>Çalışmaları</a:t>
                      </a:r>
                      <a:r>
                        <a:rPr lang="en-US" sz="2200" spc="-135" dirty="0" smtClean="0">
                          <a:latin typeface="+mn-lt"/>
                          <a:ea typeface="Times New Roman"/>
                          <a:cs typeface="Times New Roman"/>
                        </a:rPr>
                        <a:t> </a:t>
                      </a:r>
                      <a:r>
                        <a:rPr lang="en-US" sz="2200" dirty="0">
                          <a:latin typeface="+mn-lt"/>
                          <a:ea typeface="Times New Roman"/>
                          <a:cs typeface="Times New Roman"/>
                        </a:rPr>
                        <a:t>d</a:t>
                      </a:r>
                      <a:r>
                        <a:rPr lang="en-US" sz="2200" spc="-10" dirty="0">
                          <a:latin typeface="+mn-lt"/>
                          <a:ea typeface="Times New Roman"/>
                          <a:cs typeface="Times New Roman"/>
                        </a:rPr>
                        <a:t>e</a:t>
                      </a:r>
                      <a:r>
                        <a:rPr lang="en-US" sz="2200" dirty="0">
                          <a:latin typeface="+mn-lt"/>
                          <a:ea typeface="Times New Roman"/>
                          <a:cs typeface="Times New Roman"/>
                        </a:rPr>
                        <a:t>v</a:t>
                      </a:r>
                      <a:r>
                        <a:rPr lang="en-US" sz="2200" spc="5" dirty="0">
                          <a:latin typeface="+mn-lt"/>
                          <a:ea typeface="Times New Roman"/>
                          <a:cs typeface="Times New Roman"/>
                        </a:rPr>
                        <a:t>a</a:t>
                      </a:r>
                      <a:r>
                        <a:rPr lang="en-US" sz="2200" dirty="0">
                          <a:latin typeface="+mn-lt"/>
                          <a:ea typeface="Times New Roman"/>
                          <a:cs typeface="Times New Roman"/>
                        </a:rPr>
                        <a:t>m</a:t>
                      </a:r>
                      <a:r>
                        <a:rPr lang="en-US" sz="2200" spc="-140" dirty="0">
                          <a:latin typeface="+mn-lt"/>
                          <a:ea typeface="Times New Roman"/>
                          <a:cs typeface="Times New Roman"/>
                        </a:rPr>
                        <a:t> </a:t>
                      </a:r>
                      <a:r>
                        <a:rPr lang="en-US" sz="2200" dirty="0">
                          <a:latin typeface="+mn-lt"/>
                          <a:ea typeface="Times New Roman"/>
                          <a:cs typeface="Times New Roman"/>
                        </a:rPr>
                        <a:t>etmekt</a:t>
                      </a:r>
                      <a:r>
                        <a:rPr lang="en-US" sz="2200" spc="-5" dirty="0">
                          <a:latin typeface="+mn-lt"/>
                          <a:ea typeface="Times New Roman"/>
                          <a:cs typeface="Times New Roman"/>
                        </a:rPr>
                        <a:t>e</a:t>
                      </a:r>
                      <a:r>
                        <a:rPr lang="en-US" sz="2200" dirty="0">
                          <a:latin typeface="+mn-lt"/>
                          <a:ea typeface="Times New Roman"/>
                          <a:cs typeface="Times New Roman"/>
                        </a:rPr>
                        <a:t>di</a:t>
                      </a:r>
                      <a:r>
                        <a:rPr lang="en-US" sz="2200" spc="5" dirty="0">
                          <a:latin typeface="+mn-lt"/>
                          <a:ea typeface="Times New Roman"/>
                          <a:cs typeface="Times New Roman"/>
                        </a:rPr>
                        <a:t>r</a:t>
                      </a:r>
                      <a:r>
                        <a:rPr lang="en-US" sz="2200" dirty="0">
                          <a:latin typeface="+mn-lt"/>
                          <a:ea typeface="Times New Roman"/>
                          <a:cs typeface="Times New Roman"/>
                        </a:rPr>
                        <a:t>.</a:t>
                      </a:r>
                      <a:endParaRPr lang="tr-TR" sz="2200" dirty="0">
                        <a:latin typeface="+mn-lt"/>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492390">
                <a:tc>
                  <a:txBody>
                    <a:bodyPr/>
                    <a:lstStyle/>
                    <a:p>
                      <a:pPr marL="144000">
                        <a:spcBef>
                          <a:spcPts val="445"/>
                        </a:spcBef>
                        <a:spcAft>
                          <a:spcPts val="0"/>
                        </a:spcAft>
                      </a:pPr>
                      <a:r>
                        <a:rPr lang="en-US" sz="2200" spc="-10" dirty="0">
                          <a:latin typeface="+mn-lt"/>
                          <a:ea typeface="Times New Roman"/>
                          <a:cs typeface="Times New Roman"/>
                        </a:rPr>
                        <a:t>F</a:t>
                      </a:r>
                      <a:r>
                        <a:rPr lang="en-US" sz="2200" dirty="0">
                          <a:latin typeface="+mn-lt"/>
                          <a:ea typeface="Times New Roman"/>
                          <a:cs typeface="Times New Roman"/>
                        </a:rPr>
                        <a:t>i</a:t>
                      </a:r>
                      <a:r>
                        <a:rPr lang="en-US" sz="2200" spc="5" dirty="0">
                          <a:latin typeface="+mn-lt"/>
                          <a:ea typeface="Times New Roman"/>
                          <a:cs typeface="Times New Roman"/>
                        </a:rPr>
                        <a:t>z</a:t>
                      </a:r>
                      <a:r>
                        <a:rPr lang="en-US" sz="2200" dirty="0">
                          <a:latin typeface="+mn-lt"/>
                          <a:ea typeface="Times New Roman"/>
                          <a:cs typeface="Times New Roman"/>
                        </a:rPr>
                        <a:t>iksel Aktivite</a:t>
                      </a:r>
                      <a:endParaRPr lang="tr-TR" sz="2200" dirty="0">
                        <a:latin typeface="+mn-lt"/>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4000">
                        <a:spcBef>
                          <a:spcPts val="445"/>
                        </a:spcBef>
                        <a:spcAft>
                          <a:spcPts val="0"/>
                        </a:spcAft>
                      </a:pPr>
                      <a:r>
                        <a:rPr lang="en-US" sz="2200" dirty="0">
                          <a:latin typeface="+mn-lt"/>
                          <a:ea typeface="Times New Roman"/>
                          <a:cs typeface="Times New Roman"/>
                        </a:rPr>
                        <a:t>H</a:t>
                      </a:r>
                      <a:r>
                        <a:rPr lang="en-US" sz="2200" spc="-10" dirty="0">
                          <a:latin typeface="+mn-lt"/>
                          <a:ea typeface="Times New Roman"/>
                          <a:cs typeface="Times New Roman"/>
                        </a:rPr>
                        <a:t>a</a:t>
                      </a:r>
                      <a:r>
                        <a:rPr lang="en-US" sz="2200" spc="5" dirty="0">
                          <a:latin typeface="+mn-lt"/>
                          <a:ea typeface="Times New Roman"/>
                          <a:cs typeface="Times New Roman"/>
                        </a:rPr>
                        <a:t>z</a:t>
                      </a:r>
                      <a:r>
                        <a:rPr lang="en-US" sz="2200" dirty="0">
                          <a:latin typeface="+mn-lt"/>
                          <a:ea typeface="Times New Roman"/>
                          <a:cs typeface="Times New Roman"/>
                        </a:rPr>
                        <a:t>ırlık</a:t>
                      </a:r>
                      <a:r>
                        <a:rPr lang="en-US" sz="2200" spc="-140" dirty="0">
                          <a:latin typeface="+mn-lt"/>
                          <a:ea typeface="Times New Roman"/>
                          <a:cs typeface="Times New Roman"/>
                        </a:rPr>
                        <a:t> </a:t>
                      </a:r>
                      <a:r>
                        <a:rPr lang="en-US" sz="2200" dirty="0" smtClean="0">
                          <a:latin typeface="+mn-lt"/>
                          <a:ea typeface="Times New Roman"/>
                          <a:cs typeface="Times New Roman"/>
                        </a:rPr>
                        <a:t>Çalışmaları</a:t>
                      </a:r>
                      <a:r>
                        <a:rPr lang="en-US" sz="2200" spc="-135" dirty="0" smtClean="0">
                          <a:latin typeface="+mn-lt"/>
                          <a:ea typeface="Times New Roman"/>
                          <a:cs typeface="Times New Roman"/>
                        </a:rPr>
                        <a:t> </a:t>
                      </a:r>
                      <a:r>
                        <a:rPr lang="en-US" sz="2200" dirty="0">
                          <a:latin typeface="+mn-lt"/>
                          <a:ea typeface="Times New Roman"/>
                          <a:cs typeface="Times New Roman"/>
                        </a:rPr>
                        <a:t>d</a:t>
                      </a:r>
                      <a:r>
                        <a:rPr lang="en-US" sz="2200" spc="-10" dirty="0">
                          <a:latin typeface="+mn-lt"/>
                          <a:ea typeface="Times New Roman"/>
                          <a:cs typeface="Times New Roman"/>
                        </a:rPr>
                        <a:t>e</a:t>
                      </a:r>
                      <a:r>
                        <a:rPr lang="en-US" sz="2200" dirty="0">
                          <a:latin typeface="+mn-lt"/>
                          <a:ea typeface="Times New Roman"/>
                          <a:cs typeface="Times New Roman"/>
                        </a:rPr>
                        <a:t>v</a:t>
                      </a:r>
                      <a:r>
                        <a:rPr lang="en-US" sz="2200" spc="5" dirty="0">
                          <a:latin typeface="+mn-lt"/>
                          <a:ea typeface="Times New Roman"/>
                          <a:cs typeface="Times New Roman"/>
                        </a:rPr>
                        <a:t>a</a:t>
                      </a:r>
                      <a:r>
                        <a:rPr lang="en-US" sz="2200" dirty="0">
                          <a:latin typeface="+mn-lt"/>
                          <a:ea typeface="Times New Roman"/>
                          <a:cs typeface="Times New Roman"/>
                        </a:rPr>
                        <a:t>m</a:t>
                      </a:r>
                      <a:r>
                        <a:rPr lang="en-US" sz="2200" spc="-140" dirty="0">
                          <a:latin typeface="+mn-lt"/>
                          <a:ea typeface="Times New Roman"/>
                          <a:cs typeface="Times New Roman"/>
                        </a:rPr>
                        <a:t> </a:t>
                      </a:r>
                      <a:r>
                        <a:rPr lang="en-US" sz="2200" dirty="0">
                          <a:latin typeface="+mn-lt"/>
                          <a:ea typeface="Times New Roman"/>
                          <a:cs typeface="Times New Roman"/>
                        </a:rPr>
                        <a:t>etmekt</a:t>
                      </a:r>
                      <a:r>
                        <a:rPr lang="en-US" sz="2200" spc="-5" dirty="0">
                          <a:latin typeface="+mn-lt"/>
                          <a:ea typeface="Times New Roman"/>
                          <a:cs typeface="Times New Roman"/>
                        </a:rPr>
                        <a:t>e</a:t>
                      </a:r>
                      <a:r>
                        <a:rPr lang="en-US" sz="2200" dirty="0">
                          <a:latin typeface="+mn-lt"/>
                          <a:ea typeface="Times New Roman"/>
                          <a:cs typeface="Times New Roman"/>
                        </a:rPr>
                        <a:t>di</a:t>
                      </a:r>
                      <a:r>
                        <a:rPr lang="en-US" sz="2200" spc="5" dirty="0">
                          <a:latin typeface="+mn-lt"/>
                          <a:ea typeface="Times New Roman"/>
                          <a:cs typeface="Times New Roman"/>
                        </a:rPr>
                        <a:t>r</a:t>
                      </a:r>
                      <a:r>
                        <a:rPr lang="en-US" sz="2200" dirty="0">
                          <a:latin typeface="+mn-lt"/>
                          <a:ea typeface="Times New Roman"/>
                          <a:cs typeface="Times New Roman"/>
                        </a:rPr>
                        <a:t>.</a:t>
                      </a:r>
                      <a:endParaRPr lang="tr-TR" sz="2200" dirty="0">
                        <a:latin typeface="+mn-lt"/>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2390">
                <a:tc>
                  <a:txBody>
                    <a:bodyPr/>
                    <a:lstStyle/>
                    <a:p>
                      <a:pPr marL="144000">
                        <a:lnSpc>
                          <a:spcPts val="500"/>
                        </a:lnSpc>
                        <a:spcBef>
                          <a:spcPts val="45"/>
                        </a:spcBef>
                        <a:spcAft>
                          <a:spcPts val="0"/>
                        </a:spcAft>
                      </a:pPr>
                      <a:endParaRPr lang="en-US" sz="2200" dirty="0">
                        <a:latin typeface="+mn-lt"/>
                        <a:ea typeface="Calibri"/>
                        <a:cs typeface="Times New Roman"/>
                      </a:endParaRPr>
                    </a:p>
                    <a:p>
                      <a:pPr marL="144000">
                        <a:spcAft>
                          <a:spcPts val="0"/>
                        </a:spcAft>
                      </a:pPr>
                      <a:r>
                        <a:rPr lang="en-US" sz="2200" dirty="0" smtClean="0">
                          <a:latin typeface="+mn-lt"/>
                          <a:ea typeface="Times New Roman"/>
                          <a:cs typeface="Times New Roman"/>
                        </a:rPr>
                        <a:t>Aile</a:t>
                      </a:r>
                      <a:r>
                        <a:rPr lang="tr-TR" sz="2200" baseline="0" dirty="0" smtClean="0">
                          <a:latin typeface="+mn-lt"/>
                          <a:ea typeface="Times New Roman"/>
                          <a:cs typeface="Times New Roman"/>
                        </a:rPr>
                        <a:t> </a:t>
                      </a:r>
                      <a:r>
                        <a:rPr lang="en-US" sz="2200" dirty="0" smtClean="0">
                          <a:latin typeface="+mn-lt"/>
                          <a:ea typeface="Times New Roman"/>
                          <a:cs typeface="Times New Roman"/>
                        </a:rPr>
                        <a:t>/</a:t>
                      </a:r>
                      <a:r>
                        <a:rPr lang="tr-TR" sz="2200" dirty="0" smtClean="0">
                          <a:latin typeface="+mn-lt"/>
                          <a:ea typeface="Times New Roman"/>
                          <a:cs typeface="Times New Roman"/>
                        </a:rPr>
                        <a:t> </a:t>
                      </a:r>
                      <a:r>
                        <a:rPr lang="en-US" sz="2200" dirty="0" smtClean="0">
                          <a:latin typeface="+mn-lt"/>
                          <a:ea typeface="Times New Roman"/>
                          <a:cs typeface="Times New Roman"/>
                        </a:rPr>
                        <a:t>Toplum </a:t>
                      </a:r>
                      <a:r>
                        <a:rPr lang="en-US" sz="2200" dirty="0">
                          <a:latin typeface="+mn-lt"/>
                          <a:ea typeface="Times New Roman"/>
                          <a:cs typeface="Times New Roman"/>
                        </a:rPr>
                        <a:t>K</a:t>
                      </a:r>
                      <a:r>
                        <a:rPr lang="en-US" sz="2200" spc="-10" dirty="0">
                          <a:latin typeface="+mn-lt"/>
                          <a:ea typeface="Times New Roman"/>
                          <a:cs typeface="Times New Roman"/>
                        </a:rPr>
                        <a:t>a</a:t>
                      </a:r>
                      <a:r>
                        <a:rPr lang="en-US" sz="2200" dirty="0">
                          <a:latin typeface="+mn-lt"/>
                          <a:ea typeface="Times New Roman"/>
                          <a:cs typeface="Times New Roman"/>
                        </a:rPr>
                        <a:t>tılımı</a:t>
                      </a:r>
                      <a:endParaRPr lang="tr-TR" sz="2200" dirty="0">
                        <a:latin typeface="+mn-lt"/>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marL="144000">
                        <a:lnSpc>
                          <a:spcPts val="500"/>
                        </a:lnSpc>
                        <a:spcBef>
                          <a:spcPts val="45"/>
                        </a:spcBef>
                        <a:spcAft>
                          <a:spcPts val="0"/>
                        </a:spcAft>
                      </a:pPr>
                      <a:endParaRPr lang="en-US" sz="2200" dirty="0">
                        <a:latin typeface="+mn-lt"/>
                        <a:ea typeface="Calibri"/>
                        <a:cs typeface="Times New Roman"/>
                      </a:endParaRPr>
                    </a:p>
                    <a:p>
                      <a:pPr marL="144000">
                        <a:spcAft>
                          <a:spcPts val="0"/>
                        </a:spcAft>
                      </a:pPr>
                      <a:r>
                        <a:rPr lang="en-US" sz="2200" dirty="0">
                          <a:latin typeface="+mn-lt"/>
                          <a:ea typeface="Times New Roman"/>
                          <a:cs typeface="Times New Roman"/>
                        </a:rPr>
                        <a:t>H</a:t>
                      </a:r>
                      <a:r>
                        <a:rPr lang="en-US" sz="2200" spc="-10" dirty="0">
                          <a:latin typeface="+mn-lt"/>
                          <a:ea typeface="Times New Roman"/>
                          <a:cs typeface="Times New Roman"/>
                        </a:rPr>
                        <a:t>a</a:t>
                      </a:r>
                      <a:r>
                        <a:rPr lang="en-US" sz="2200" spc="5" dirty="0">
                          <a:latin typeface="+mn-lt"/>
                          <a:ea typeface="Times New Roman"/>
                          <a:cs typeface="Times New Roman"/>
                        </a:rPr>
                        <a:t>z</a:t>
                      </a:r>
                      <a:r>
                        <a:rPr lang="en-US" sz="2200" dirty="0">
                          <a:latin typeface="+mn-lt"/>
                          <a:ea typeface="Times New Roman"/>
                          <a:cs typeface="Times New Roman"/>
                        </a:rPr>
                        <a:t>ırlık</a:t>
                      </a:r>
                      <a:r>
                        <a:rPr lang="en-US" sz="2200" spc="-140" dirty="0">
                          <a:latin typeface="+mn-lt"/>
                          <a:ea typeface="Times New Roman"/>
                          <a:cs typeface="Times New Roman"/>
                        </a:rPr>
                        <a:t> </a:t>
                      </a:r>
                      <a:r>
                        <a:rPr lang="en-US" sz="2200" dirty="0" smtClean="0">
                          <a:latin typeface="+mn-lt"/>
                          <a:ea typeface="Times New Roman"/>
                          <a:cs typeface="Times New Roman"/>
                        </a:rPr>
                        <a:t>Çalışmaları</a:t>
                      </a:r>
                      <a:r>
                        <a:rPr lang="en-US" sz="2200" spc="-135" dirty="0" smtClean="0">
                          <a:latin typeface="+mn-lt"/>
                          <a:ea typeface="Times New Roman"/>
                          <a:cs typeface="Times New Roman"/>
                        </a:rPr>
                        <a:t> </a:t>
                      </a:r>
                      <a:r>
                        <a:rPr lang="en-US" sz="2200" dirty="0">
                          <a:latin typeface="+mn-lt"/>
                          <a:ea typeface="Times New Roman"/>
                          <a:cs typeface="Times New Roman"/>
                        </a:rPr>
                        <a:t>d</a:t>
                      </a:r>
                      <a:r>
                        <a:rPr lang="en-US" sz="2200" spc="-10" dirty="0">
                          <a:latin typeface="+mn-lt"/>
                          <a:ea typeface="Times New Roman"/>
                          <a:cs typeface="Times New Roman"/>
                        </a:rPr>
                        <a:t>e</a:t>
                      </a:r>
                      <a:r>
                        <a:rPr lang="en-US" sz="2200" dirty="0">
                          <a:latin typeface="+mn-lt"/>
                          <a:ea typeface="Times New Roman"/>
                          <a:cs typeface="Times New Roman"/>
                        </a:rPr>
                        <a:t>v</a:t>
                      </a:r>
                      <a:r>
                        <a:rPr lang="en-US" sz="2200" spc="5" dirty="0">
                          <a:latin typeface="+mn-lt"/>
                          <a:ea typeface="Times New Roman"/>
                          <a:cs typeface="Times New Roman"/>
                        </a:rPr>
                        <a:t>a</a:t>
                      </a:r>
                      <a:r>
                        <a:rPr lang="en-US" sz="2200" dirty="0">
                          <a:latin typeface="+mn-lt"/>
                          <a:ea typeface="Times New Roman"/>
                          <a:cs typeface="Times New Roman"/>
                        </a:rPr>
                        <a:t>m</a:t>
                      </a:r>
                      <a:r>
                        <a:rPr lang="en-US" sz="2200" spc="-140" dirty="0">
                          <a:latin typeface="+mn-lt"/>
                          <a:ea typeface="Times New Roman"/>
                          <a:cs typeface="Times New Roman"/>
                        </a:rPr>
                        <a:t> </a:t>
                      </a:r>
                      <a:r>
                        <a:rPr lang="en-US" sz="2200" dirty="0">
                          <a:latin typeface="+mn-lt"/>
                          <a:ea typeface="Times New Roman"/>
                          <a:cs typeface="Times New Roman"/>
                        </a:rPr>
                        <a:t>etmekt</a:t>
                      </a:r>
                      <a:r>
                        <a:rPr lang="en-US" sz="2200" spc="-5" dirty="0">
                          <a:latin typeface="+mn-lt"/>
                          <a:ea typeface="Times New Roman"/>
                          <a:cs typeface="Times New Roman"/>
                        </a:rPr>
                        <a:t>e</a:t>
                      </a:r>
                      <a:r>
                        <a:rPr lang="en-US" sz="2200" dirty="0">
                          <a:latin typeface="+mn-lt"/>
                          <a:ea typeface="Times New Roman"/>
                          <a:cs typeface="Times New Roman"/>
                        </a:rPr>
                        <a:t>di</a:t>
                      </a:r>
                      <a:r>
                        <a:rPr lang="en-US" sz="2200" spc="5" dirty="0">
                          <a:latin typeface="+mn-lt"/>
                          <a:ea typeface="Times New Roman"/>
                          <a:cs typeface="Times New Roman"/>
                        </a:rPr>
                        <a:t>r</a:t>
                      </a:r>
                      <a:r>
                        <a:rPr lang="en-US" sz="2200" dirty="0">
                          <a:latin typeface="+mn-lt"/>
                          <a:ea typeface="Times New Roman"/>
                          <a:cs typeface="Times New Roman"/>
                        </a:rPr>
                        <a:t>.</a:t>
                      </a:r>
                      <a:endParaRPr lang="tr-TR" sz="2200" dirty="0">
                        <a:latin typeface="+mn-lt"/>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bl>
          </a:graphicData>
        </a:graphic>
      </p:graphicFrame>
      <p:sp>
        <p:nvSpPr>
          <p:cNvPr id="21505" name="Rectangle 1"/>
          <p:cNvSpPr>
            <a:spLocks noChangeArrowheads="1"/>
          </p:cNvSpPr>
          <p:nvPr/>
        </p:nvSpPr>
        <p:spPr bwMode="auto">
          <a:xfrm>
            <a:off x="1270670" y="6165304"/>
            <a:ext cx="1058517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95275" algn="l"/>
              </a:tabLst>
            </a:pPr>
            <a:r>
              <a:rPr kumimoji="0" lang="tr-TR"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r>
              <a:rPr kumimoji="0" lang="en-US"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Okul çalı</a:t>
            </a:r>
            <a:r>
              <a:rPr kumimoji="0" lang="tr-TR"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ş</a:t>
            </a:r>
            <a:r>
              <a:rPr kumimoji="0" lang="en-US"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anlarının sağlığı ile ilgili çalı</a:t>
            </a:r>
            <a:r>
              <a:rPr kumimoji="0" lang="tr-TR"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ş</a:t>
            </a:r>
            <a:r>
              <a:rPr kumimoji="0" lang="en-US"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malar, “Sağlık Hizmetleri” ve “Sağlık Eğitimi” bile</a:t>
            </a:r>
            <a:r>
              <a:rPr kumimoji="0" lang="tr-TR"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ş</a:t>
            </a:r>
            <a:r>
              <a:rPr kumimoji="0" lang="en-US"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enleri, psikososyal danı</a:t>
            </a:r>
            <a:r>
              <a:rPr kumimoji="0" lang="tr-TR"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ş</a:t>
            </a:r>
            <a:r>
              <a:rPr kumimoji="0" lang="en-US"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manlık hizmetleri de “Sağlık Hizmetleri” Bileşen altında değerlendirilecektir.</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med">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1"/>
          <p:cNvSpPr txBox="1">
            <a:spLocks/>
          </p:cNvSpPr>
          <p:nvPr/>
        </p:nvSpPr>
        <p:spPr>
          <a:xfrm>
            <a:off x="1165983" y="0"/>
            <a:ext cx="11024429" cy="785794"/>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4000" b="1" i="0" u="none" strike="noStrike" kern="1200" cap="none" spc="0" normalizeH="0" baseline="0" noProof="0" dirty="0" smtClean="0">
                <a:ln>
                  <a:noFill/>
                </a:ln>
                <a:solidFill>
                  <a:schemeClr val="bg1"/>
                </a:solidFill>
                <a:effectLst/>
                <a:uLnTx/>
                <a:uFillTx/>
                <a:latin typeface="+mj-lt"/>
                <a:ea typeface="+mj-ea"/>
                <a:cs typeface="+mj-cs"/>
              </a:rPr>
              <a:t>Programın Koordinasyonu </a:t>
            </a:r>
          </a:p>
        </p:txBody>
      </p:sp>
      <p:sp>
        <p:nvSpPr>
          <p:cNvPr id="2055" name="AutoShape 7"/>
          <p:cNvSpPr>
            <a:spLocks noChangeShapeType="1"/>
          </p:cNvSpPr>
          <p:nvPr/>
        </p:nvSpPr>
        <p:spPr bwMode="auto">
          <a:xfrm>
            <a:off x="-8901113" y="2808288"/>
            <a:ext cx="76200" cy="1587"/>
          </a:xfrm>
          <a:prstGeom prst="bentConnector3">
            <a:avLst>
              <a:gd name="adj1"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dirty="0"/>
          </a:p>
        </p:txBody>
      </p:sp>
      <p:sp>
        <p:nvSpPr>
          <p:cNvPr id="2093" name="Rectangle 45"/>
          <p:cNvSpPr>
            <a:spLocks noChangeArrowheads="1"/>
          </p:cNvSpPr>
          <p:nvPr/>
        </p:nvSpPr>
        <p:spPr bwMode="auto">
          <a:xfrm>
            <a:off x="0" y="0"/>
            <a:ext cx="1219041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dirty="0"/>
          </a:p>
        </p:txBody>
      </p:sp>
      <p:sp>
        <p:nvSpPr>
          <p:cNvPr id="2099" name="Rectangle 51"/>
          <p:cNvSpPr>
            <a:spLocks noChangeArrowheads="1"/>
          </p:cNvSpPr>
          <p:nvPr/>
        </p:nvSpPr>
        <p:spPr bwMode="auto">
          <a:xfrm>
            <a:off x="0" y="1371600"/>
            <a:ext cx="12190413"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04" name="Rectangle 56"/>
          <p:cNvSpPr>
            <a:spLocks noChangeArrowheads="1"/>
          </p:cNvSpPr>
          <p:nvPr/>
        </p:nvSpPr>
        <p:spPr bwMode="auto">
          <a:xfrm>
            <a:off x="0" y="1828800"/>
            <a:ext cx="12190413"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13" name="Rectangle 65"/>
          <p:cNvSpPr>
            <a:spLocks noChangeArrowheads="1"/>
          </p:cNvSpPr>
          <p:nvPr/>
        </p:nvSpPr>
        <p:spPr bwMode="auto">
          <a:xfrm>
            <a:off x="0" y="2286000"/>
            <a:ext cx="12190413"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22" name="Rectangle 74"/>
          <p:cNvSpPr>
            <a:spLocks noChangeArrowheads="1"/>
          </p:cNvSpPr>
          <p:nvPr/>
        </p:nvSpPr>
        <p:spPr bwMode="auto">
          <a:xfrm>
            <a:off x="0" y="2743200"/>
            <a:ext cx="12190413"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Dikdörtgen 8"/>
          <p:cNvSpPr/>
          <p:nvPr/>
        </p:nvSpPr>
        <p:spPr>
          <a:xfrm>
            <a:off x="8615486" y="2508662"/>
            <a:ext cx="2234048" cy="72008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sz="1600" b="1" dirty="0" smtClean="0">
              <a:solidFill>
                <a:schemeClr val="tx1"/>
              </a:solidFill>
            </a:endParaRPr>
          </a:p>
          <a:p>
            <a:pPr algn="ctr" fontAlgn="auto">
              <a:spcBef>
                <a:spcPts val="0"/>
              </a:spcBef>
              <a:spcAft>
                <a:spcPts val="0"/>
              </a:spcAft>
              <a:defRPr/>
            </a:pPr>
            <a:r>
              <a:rPr lang="tr-TR" sz="1600" b="1" dirty="0" smtClean="0">
                <a:solidFill>
                  <a:schemeClr val="tx1"/>
                </a:solidFill>
              </a:rPr>
              <a:t>İl Milli Eğitim Müdürlüğü </a:t>
            </a:r>
          </a:p>
          <a:p>
            <a:pPr algn="ctr" fontAlgn="auto">
              <a:spcBef>
                <a:spcPts val="0"/>
              </a:spcBef>
              <a:spcAft>
                <a:spcPts val="0"/>
              </a:spcAft>
              <a:defRPr/>
            </a:pPr>
            <a:endParaRPr lang="tr-TR" sz="1600" b="1" dirty="0">
              <a:solidFill>
                <a:schemeClr val="tx1"/>
              </a:solidFill>
            </a:endParaRPr>
          </a:p>
        </p:txBody>
      </p:sp>
      <p:sp>
        <p:nvSpPr>
          <p:cNvPr id="16" name="Rectangle 7"/>
          <p:cNvSpPr>
            <a:spLocks noChangeArrowheads="1"/>
          </p:cNvSpPr>
          <p:nvPr/>
        </p:nvSpPr>
        <p:spPr bwMode="auto">
          <a:xfrm>
            <a:off x="1198662" y="1052736"/>
            <a:ext cx="10369152" cy="5357850"/>
          </a:xfrm>
          <a:prstGeom prst="rect">
            <a:avLst/>
          </a:prstGeom>
          <a:noFill/>
          <a:ln w="28575">
            <a:solidFill>
              <a:srgbClr val="003366"/>
            </a:solidFill>
            <a:miter lim="800000"/>
            <a:headEnd/>
            <a:tailEnd/>
          </a:ln>
        </p:spPr>
        <p:txBody>
          <a:bodyPr wrap="none" anchor="ctr"/>
          <a:lstStyle/>
          <a:p>
            <a:endParaRPr lang="tr-TR" dirty="0"/>
          </a:p>
        </p:txBody>
      </p:sp>
      <p:sp>
        <p:nvSpPr>
          <p:cNvPr id="17" name="Dikdörtgen 10"/>
          <p:cNvSpPr/>
          <p:nvPr/>
        </p:nvSpPr>
        <p:spPr>
          <a:xfrm>
            <a:off x="2422798" y="2492896"/>
            <a:ext cx="2235873" cy="72008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sz="1600" b="1" dirty="0" smtClean="0">
                <a:solidFill>
                  <a:schemeClr val="tx1"/>
                </a:solidFill>
              </a:rPr>
              <a:t>İl Sağlık Müdürlüğü</a:t>
            </a:r>
            <a:endParaRPr lang="tr-TR" sz="1600" b="1" dirty="0">
              <a:solidFill>
                <a:schemeClr val="tx1"/>
              </a:solidFill>
            </a:endParaRPr>
          </a:p>
        </p:txBody>
      </p:sp>
      <p:sp>
        <p:nvSpPr>
          <p:cNvPr id="19" name="Dikdörtgen 15"/>
          <p:cNvSpPr/>
          <p:nvPr/>
        </p:nvSpPr>
        <p:spPr>
          <a:xfrm>
            <a:off x="3358903" y="1194029"/>
            <a:ext cx="6552728" cy="573087"/>
          </a:xfrm>
          <a:prstGeom prst="rect">
            <a:avLst/>
          </a:prstGeom>
          <a:solidFill>
            <a:schemeClr val="accent6">
              <a:lumMod val="40000"/>
              <a:lumOff val="60000"/>
            </a:schemeClr>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tr-TR" sz="4400" dirty="0" smtClean="0">
                <a:solidFill>
                  <a:schemeClr val="tx1"/>
                </a:solidFill>
                <a:cs typeface="Times New Roman" pitchFamily="18" charset="0"/>
              </a:rPr>
              <a:t>VALİ (Vali Yardımcısı)</a:t>
            </a:r>
            <a:endParaRPr lang="tr-TR" sz="4400" dirty="0">
              <a:solidFill>
                <a:schemeClr val="tx1"/>
              </a:solidFill>
              <a:cs typeface="Times New Roman" pitchFamily="18" charset="0"/>
            </a:endParaRPr>
          </a:p>
        </p:txBody>
      </p:sp>
      <p:sp>
        <p:nvSpPr>
          <p:cNvPr id="27" name="26 Aşağı Ok"/>
          <p:cNvSpPr/>
          <p:nvPr/>
        </p:nvSpPr>
        <p:spPr>
          <a:xfrm>
            <a:off x="3358902" y="1844824"/>
            <a:ext cx="216024"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30" name="29 Sol Sağ Ok"/>
          <p:cNvSpPr/>
          <p:nvPr/>
        </p:nvSpPr>
        <p:spPr>
          <a:xfrm>
            <a:off x="4799062" y="2728344"/>
            <a:ext cx="3744416" cy="26860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31" name="30 Aşağı Ok"/>
          <p:cNvSpPr/>
          <p:nvPr/>
        </p:nvSpPr>
        <p:spPr>
          <a:xfrm>
            <a:off x="6527254" y="2924944"/>
            <a:ext cx="231790"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32" name="Dikdörtgen 8"/>
          <p:cNvSpPr/>
          <p:nvPr/>
        </p:nvSpPr>
        <p:spPr>
          <a:xfrm>
            <a:off x="5591150" y="3645024"/>
            <a:ext cx="2234048" cy="64807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sz="2000" b="1" dirty="0" smtClean="0">
              <a:solidFill>
                <a:schemeClr val="tx1"/>
              </a:solidFill>
            </a:endParaRPr>
          </a:p>
          <a:p>
            <a:pPr algn="ctr" fontAlgn="auto">
              <a:spcBef>
                <a:spcPts val="0"/>
              </a:spcBef>
              <a:spcAft>
                <a:spcPts val="0"/>
              </a:spcAft>
              <a:defRPr/>
            </a:pPr>
            <a:r>
              <a:rPr lang="tr-TR" sz="2000" b="1" dirty="0" smtClean="0">
                <a:solidFill>
                  <a:schemeClr val="tx1"/>
                </a:solidFill>
              </a:rPr>
              <a:t>Kaymakam</a:t>
            </a:r>
          </a:p>
          <a:p>
            <a:pPr algn="ctr" fontAlgn="auto">
              <a:spcBef>
                <a:spcPts val="0"/>
              </a:spcBef>
              <a:spcAft>
                <a:spcPts val="0"/>
              </a:spcAft>
              <a:defRPr/>
            </a:pPr>
            <a:endParaRPr lang="tr-TR" sz="2000" b="1" dirty="0">
              <a:solidFill>
                <a:schemeClr val="tx1"/>
              </a:solidFill>
            </a:endParaRPr>
          </a:p>
        </p:txBody>
      </p:sp>
      <p:sp>
        <p:nvSpPr>
          <p:cNvPr id="34" name="33 Aşağı Ok"/>
          <p:cNvSpPr/>
          <p:nvPr/>
        </p:nvSpPr>
        <p:spPr>
          <a:xfrm>
            <a:off x="9695606" y="3356992"/>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35" name="34 Sol Sağ Ok"/>
          <p:cNvSpPr/>
          <p:nvPr/>
        </p:nvSpPr>
        <p:spPr>
          <a:xfrm>
            <a:off x="7967414" y="3915718"/>
            <a:ext cx="504056" cy="16135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36" name="Dikdörtgen 8"/>
          <p:cNvSpPr/>
          <p:nvPr/>
        </p:nvSpPr>
        <p:spPr>
          <a:xfrm>
            <a:off x="8615486" y="3717032"/>
            <a:ext cx="2234048" cy="504056"/>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sz="1600" b="1" dirty="0" smtClean="0">
              <a:solidFill>
                <a:schemeClr val="tx1"/>
              </a:solidFill>
            </a:endParaRPr>
          </a:p>
          <a:p>
            <a:pPr algn="ctr" fontAlgn="auto">
              <a:spcBef>
                <a:spcPts val="0"/>
              </a:spcBef>
              <a:spcAft>
                <a:spcPts val="0"/>
              </a:spcAft>
              <a:defRPr/>
            </a:pPr>
            <a:r>
              <a:rPr lang="tr-TR" sz="1600" b="1" dirty="0" smtClean="0">
                <a:solidFill>
                  <a:schemeClr val="tx1"/>
                </a:solidFill>
              </a:rPr>
              <a:t>İlçe Milli Eğitim</a:t>
            </a:r>
          </a:p>
          <a:p>
            <a:pPr algn="ctr" fontAlgn="auto">
              <a:spcBef>
                <a:spcPts val="0"/>
              </a:spcBef>
              <a:spcAft>
                <a:spcPts val="0"/>
              </a:spcAft>
              <a:defRPr/>
            </a:pPr>
            <a:r>
              <a:rPr lang="tr-TR" sz="1600" b="1" dirty="0" smtClean="0">
                <a:solidFill>
                  <a:schemeClr val="tx1"/>
                </a:solidFill>
              </a:rPr>
              <a:t> Müdürlüğü</a:t>
            </a:r>
          </a:p>
          <a:p>
            <a:pPr algn="ctr" fontAlgn="auto">
              <a:spcBef>
                <a:spcPts val="0"/>
              </a:spcBef>
              <a:spcAft>
                <a:spcPts val="0"/>
              </a:spcAft>
              <a:defRPr/>
            </a:pPr>
            <a:endParaRPr lang="tr-TR" sz="1600" b="1" dirty="0">
              <a:solidFill>
                <a:schemeClr val="tx1"/>
              </a:solidFill>
            </a:endParaRPr>
          </a:p>
        </p:txBody>
      </p:sp>
      <p:sp>
        <p:nvSpPr>
          <p:cNvPr id="37" name="36 Aşağı Ok"/>
          <p:cNvSpPr/>
          <p:nvPr/>
        </p:nvSpPr>
        <p:spPr>
          <a:xfrm>
            <a:off x="3430910" y="3284984"/>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38" name="Dikdörtgen 8"/>
          <p:cNvSpPr/>
          <p:nvPr/>
        </p:nvSpPr>
        <p:spPr>
          <a:xfrm>
            <a:off x="2422798" y="3717032"/>
            <a:ext cx="2234048" cy="504056"/>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sz="1600" b="1" dirty="0" smtClean="0">
              <a:solidFill>
                <a:schemeClr val="tx1"/>
              </a:solidFill>
            </a:endParaRPr>
          </a:p>
          <a:p>
            <a:pPr algn="ctr" fontAlgn="auto">
              <a:spcBef>
                <a:spcPts val="0"/>
              </a:spcBef>
              <a:spcAft>
                <a:spcPts val="0"/>
              </a:spcAft>
              <a:defRPr/>
            </a:pPr>
            <a:r>
              <a:rPr lang="tr-TR" sz="1600" b="1" dirty="0" smtClean="0">
                <a:solidFill>
                  <a:schemeClr val="tx1"/>
                </a:solidFill>
              </a:rPr>
              <a:t>İlçe </a:t>
            </a:r>
            <a:r>
              <a:rPr lang="tr-TR" sz="1600" b="1" dirty="0">
                <a:solidFill>
                  <a:schemeClr val="tx1"/>
                </a:solidFill>
              </a:rPr>
              <a:t>Sağlık Müdürlüğü</a:t>
            </a:r>
          </a:p>
          <a:p>
            <a:pPr algn="ctr" fontAlgn="auto">
              <a:spcBef>
                <a:spcPts val="0"/>
              </a:spcBef>
              <a:spcAft>
                <a:spcPts val="0"/>
              </a:spcAft>
              <a:defRPr/>
            </a:pPr>
            <a:endParaRPr lang="tr-TR" sz="1600" b="1" dirty="0">
              <a:solidFill>
                <a:schemeClr val="tx1"/>
              </a:solidFill>
            </a:endParaRPr>
          </a:p>
        </p:txBody>
      </p:sp>
      <p:sp>
        <p:nvSpPr>
          <p:cNvPr id="39" name="38 Sol Sağ Ok"/>
          <p:cNvSpPr/>
          <p:nvPr/>
        </p:nvSpPr>
        <p:spPr>
          <a:xfrm>
            <a:off x="4871070" y="3861048"/>
            <a:ext cx="504056" cy="16135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40" name="39 Aşağı Ok"/>
          <p:cNvSpPr/>
          <p:nvPr/>
        </p:nvSpPr>
        <p:spPr>
          <a:xfrm>
            <a:off x="6599262" y="4365104"/>
            <a:ext cx="1440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41" name="Dikdörtgen 8"/>
          <p:cNvSpPr/>
          <p:nvPr/>
        </p:nvSpPr>
        <p:spPr>
          <a:xfrm>
            <a:off x="5591150" y="4812918"/>
            <a:ext cx="2234048" cy="504056"/>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sz="1600" b="1" dirty="0" smtClean="0">
              <a:solidFill>
                <a:schemeClr val="tx1"/>
              </a:solidFill>
            </a:endParaRPr>
          </a:p>
          <a:p>
            <a:pPr algn="ctr" fontAlgn="auto">
              <a:spcBef>
                <a:spcPts val="0"/>
              </a:spcBef>
              <a:spcAft>
                <a:spcPts val="0"/>
              </a:spcAft>
              <a:defRPr/>
            </a:pPr>
            <a:r>
              <a:rPr lang="tr-TR" sz="1600" b="1" dirty="0" smtClean="0">
                <a:solidFill>
                  <a:schemeClr val="tx1"/>
                </a:solidFill>
              </a:rPr>
              <a:t>İlçe Okul </a:t>
            </a:r>
          </a:p>
          <a:p>
            <a:pPr algn="ctr" fontAlgn="auto">
              <a:spcBef>
                <a:spcPts val="0"/>
              </a:spcBef>
              <a:spcAft>
                <a:spcPts val="0"/>
              </a:spcAft>
              <a:defRPr/>
            </a:pPr>
            <a:r>
              <a:rPr lang="tr-TR" sz="1600" b="1" dirty="0" smtClean="0">
                <a:solidFill>
                  <a:schemeClr val="tx1"/>
                </a:solidFill>
              </a:rPr>
              <a:t>Değerlendirme Ekibi</a:t>
            </a:r>
          </a:p>
          <a:p>
            <a:pPr algn="ctr" fontAlgn="auto">
              <a:spcBef>
                <a:spcPts val="0"/>
              </a:spcBef>
              <a:spcAft>
                <a:spcPts val="0"/>
              </a:spcAft>
              <a:defRPr/>
            </a:pPr>
            <a:endParaRPr lang="tr-TR" sz="1600" b="1" dirty="0">
              <a:solidFill>
                <a:schemeClr val="tx1"/>
              </a:solidFill>
            </a:endParaRPr>
          </a:p>
        </p:txBody>
      </p:sp>
      <p:sp>
        <p:nvSpPr>
          <p:cNvPr id="42" name="41 Sol Sağ Ok"/>
          <p:cNvSpPr/>
          <p:nvPr/>
        </p:nvSpPr>
        <p:spPr>
          <a:xfrm rot="20046769">
            <a:off x="7831662" y="4707750"/>
            <a:ext cx="1486962" cy="17142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44" name="Dikdörtgen 8"/>
          <p:cNvSpPr/>
          <p:nvPr/>
        </p:nvSpPr>
        <p:spPr>
          <a:xfrm>
            <a:off x="5663158" y="5733256"/>
            <a:ext cx="2160240" cy="36004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sz="1600" b="1" dirty="0" smtClean="0">
              <a:solidFill>
                <a:schemeClr val="tx1"/>
              </a:solidFill>
            </a:endParaRPr>
          </a:p>
          <a:p>
            <a:pPr algn="ctr" fontAlgn="auto">
              <a:spcBef>
                <a:spcPts val="0"/>
              </a:spcBef>
              <a:spcAft>
                <a:spcPts val="0"/>
              </a:spcAft>
              <a:defRPr/>
            </a:pPr>
            <a:r>
              <a:rPr lang="tr-TR" sz="1600" b="1" dirty="0" smtClean="0">
                <a:solidFill>
                  <a:schemeClr val="tx1"/>
                </a:solidFill>
              </a:rPr>
              <a:t>Okul  Yönetim Ekibi</a:t>
            </a:r>
          </a:p>
          <a:p>
            <a:pPr algn="ctr" fontAlgn="auto">
              <a:spcBef>
                <a:spcPts val="0"/>
              </a:spcBef>
              <a:spcAft>
                <a:spcPts val="0"/>
              </a:spcAft>
              <a:defRPr/>
            </a:pPr>
            <a:endParaRPr lang="tr-TR" sz="1600" b="1" dirty="0">
              <a:solidFill>
                <a:schemeClr val="tx1"/>
              </a:solidFill>
            </a:endParaRPr>
          </a:p>
        </p:txBody>
      </p:sp>
      <p:sp>
        <p:nvSpPr>
          <p:cNvPr id="45" name="44 Aşağı Ok"/>
          <p:cNvSpPr/>
          <p:nvPr/>
        </p:nvSpPr>
        <p:spPr>
          <a:xfrm>
            <a:off x="6671270" y="5373216"/>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46" name="45 Aşağı Ok"/>
          <p:cNvSpPr/>
          <p:nvPr/>
        </p:nvSpPr>
        <p:spPr>
          <a:xfrm>
            <a:off x="9695606" y="1844824"/>
            <a:ext cx="216024"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47" name="46 Sol Sağ Ok"/>
          <p:cNvSpPr/>
          <p:nvPr/>
        </p:nvSpPr>
        <p:spPr>
          <a:xfrm rot="1564853">
            <a:off x="3965968" y="4692334"/>
            <a:ext cx="1527353" cy="16720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Tree>
  </p:cSld>
  <p:clrMapOvr>
    <a:masterClrMapping/>
  </p:clrMapOvr>
  <p:transition spd="med">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ChangeArrowheads="1"/>
          </p:cNvSpPr>
          <p:nvPr/>
        </p:nvSpPr>
        <p:spPr bwMode="auto">
          <a:xfrm>
            <a:off x="1126654" y="554415"/>
            <a:ext cx="10540716" cy="62140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0" eaLnBrk="1" fontAlgn="base" latinLnBrk="0" hangingPunct="1">
              <a:lnSpc>
                <a:spcPct val="130000"/>
              </a:lnSpc>
              <a:spcBef>
                <a:spcPct val="0"/>
              </a:spcBef>
              <a:spcAft>
                <a:spcPct val="0"/>
              </a:spcAft>
              <a:buClrTx/>
              <a:buSzTx/>
              <a:buFont typeface="Wingdings" pitchFamily="2" charset="2"/>
              <a:buChar char="ü"/>
              <a:tabLst/>
            </a:pPr>
            <a:r>
              <a:rPr kumimoji="0" lang="tr-TR" sz="2600" b="0" i="0" u="none" strike="noStrike" cap="none" normalizeH="0" baseline="0" dirty="0" smtClean="0">
                <a:ln>
                  <a:noFill/>
                </a:ln>
                <a:solidFill>
                  <a:schemeClr val="tx1"/>
                </a:solidFill>
                <a:effectLst/>
                <a:latin typeface="+mn-lt"/>
                <a:ea typeface="Times New Roman" pitchFamily="18" charset="0"/>
                <a:cs typeface="Times New Roman" pitchFamily="18" charset="0"/>
              </a:rPr>
              <a:t> </a:t>
            </a:r>
            <a:r>
              <a:rPr kumimoji="0" lang="tr-TR" sz="2600" b="1" i="0" u="none" strike="noStrike" cap="none" normalizeH="0" baseline="0" dirty="0" smtClean="0">
                <a:ln>
                  <a:noFill/>
                </a:ln>
                <a:solidFill>
                  <a:schemeClr val="tx1"/>
                </a:solidFill>
                <a:effectLst/>
                <a:latin typeface="+mn-lt"/>
                <a:ea typeface="Times New Roman" pitchFamily="18" charset="0"/>
                <a:cs typeface="Times New Roman" pitchFamily="18" charset="0"/>
              </a:rPr>
              <a:t>Okul Sağlığı izleme ve değerlendirme </a:t>
            </a:r>
            <a:r>
              <a:rPr kumimoji="0" lang="tr-TR" sz="2600" b="0" i="0" u="none" strike="noStrike" cap="none" normalizeH="0" baseline="0" dirty="0" smtClean="0">
                <a:ln>
                  <a:noFill/>
                </a:ln>
                <a:solidFill>
                  <a:schemeClr val="tx1"/>
                </a:solidFill>
                <a:effectLst/>
                <a:latin typeface="+mn-lt"/>
                <a:ea typeface="Times New Roman" pitchFamily="18" charset="0"/>
                <a:cs typeface="Times New Roman" pitchFamily="18" charset="0"/>
              </a:rPr>
              <a:t>çalışmalarını yürütmek için;</a:t>
            </a:r>
          </a:p>
          <a:p>
            <a:pPr marL="360000" marR="0" lvl="0" algn="just" defTabSz="914400" rtl="0" eaLnBrk="1" fontAlgn="base" latinLnBrk="0" hangingPunct="1">
              <a:lnSpc>
                <a:spcPct val="130000"/>
              </a:lnSpc>
              <a:spcBef>
                <a:spcPct val="0"/>
              </a:spcBef>
              <a:spcAft>
                <a:spcPct val="0"/>
              </a:spcAft>
              <a:buSzPct val="92000"/>
              <a:buFont typeface="Wingdings" pitchFamily="2" charset="2"/>
              <a:buChar char="Ø"/>
              <a:tabLst/>
            </a:pPr>
            <a:r>
              <a:rPr lang="tr-TR" sz="2600" dirty="0" smtClean="0">
                <a:latin typeface="+mn-lt"/>
                <a:ea typeface="Times New Roman" pitchFamily="18" charset="0"/>
                <a:cs typeface="Times New Roman" pitchFamily="18" charset="0"/>
              </a:rPr>
              <a:t> </a:t>
            </a:r>
            <a:r>
              <a:rPr kumimoji="0" lang="tr-TR" sz="2600" b="0" i="0" u="none" strike="noStrike" cap="none" normalizeH="0" baseline="0" dirty="0" smtClean="0">
                <a:ln>
                  <a:noFill/>
                </a:ln>
                <a:solidFill>
                  <a:schemeClr val="tx1"/>
                </a:solidFill>
                <a:effectLst/>
                <a:latin typeface="+mn-lt"/>
                <a:ea typeface="Times New Roman" pitchFamily="18" charset="0"/>
                <a:cs typeface="Times New Roman" pitchFamily="18" charset="0"/>
              </a:rPr>
              <a:t>İlçe Millî Eğitim Müdürlüğünden 2 (iki) kişi</a:t>
            </a:r>
          </a:p>
          <a:p>
            <a:pPr marL="360000" marR="0" lvl="0" algn="just" defTabSz="914400" rtl="0" eaLnBrk="1" fontAlgn="base" latinLnBrk="0" hangingPunct="1">
              <a:lnSpc>
                <a:spcPct val="130000"/>
              </a:lnSpc>
              <a:spcBef>
                <a:spcPct val="0"/>
              </a:spcBef>
              <a:spcAft>
                <a:spcPct val="0"/>
              </a:spcAft>
              <a:buSzPct val="92000"/>
              <a:buFont typeface="Wingdings" pitchFamily="2" charset="2"/>
              <a:buChar char="Ø"/>
              <a:tabLst/>
            </a:pPr>
            <a:r>
              <a:rPr kumimoji="0" lang="tr-TR" sz="2600" b="0" i="0" u="none" strike="noStrike" cap="none" normalizeH="0" baseline="0" dirty="0" smtClean="0">
                <a:ln>
                  <a:noFill/>
                </a:ln>
                <a:solidFill>
                  <a:schemeClr val="tx1"/>
                </a:solidFill>
                <a:effectLst/>
                <a:latin typeface="+mn-lt"/>
                <a:ea typeface="Times New Roman" pitchFamily="18" charset="0"/>
                <a:cs typeface="Times New Roman" pitchFamily="18" charset="0"/>
              </a:rPr>
              <a:t> İlçe Sağlık Müdürlüğünden</a:t>
            </a:r>
            <a:r>
              <a:rPr kumimoji="0" lang="tr-TR" sz="2600" b="0" i="0" u="none" strike="noStrike" cap="none" normalizeH="0" dirty="0" smtClean="0">
                <a:ln>
                  <a:noFill/>
                </a:ln>
                <a:solidFill>
                  <a:schemeClr val="tx1"/>
                </a:solidFill>
                <a:effectLst/>
                <a:latin typeface="+mn-lt"/>
                <a:ea typeface="Times New Roman" pitchFamily="18" charset="0"/>
                <a:cs typeface="Times New Roman" pitchFamily="18" charset="0"/>
              </a:rPr>
              <a:t> </a:t>
            </a:r>
            <a:r>
              <a:rPr kumimoji="0" lang="tr-TR" sz="2600" b="0" i="0" u="none" strike="noStrike" cap="none" normalizeH="0" baseline="0" dirty="0" smtClean="0">
                <a:ln>
                  <a:noFill/>
                </a:ln>
                <a:solidFill>
                  <a:schemeClr val="tx1"/>
                </a:solidFill>
                <a:effectLst/>
                <a:latin typeface="+mn-lt"/>
                <a:ea typeface="Times New Roman" pitchFamily="18" charset="0"/>
                <a:cs typeface="Times New Roman" pitchFamily="18" charset="0"/>
              </a:rPr>
              <a:t>2 (iki) kişi olmak üzere </a:t>
            </a:r>
          </a:p>
          <a:p>
            <a:pPr marR="0" lvl="0" algn="just" defTabSz="914400" rtl="0" eaLnBrk="1" fontAlgn="base" latinLnBrk="0" hangingPunct="1">
              <a:lnSpc>
                <a:spcPct val="130000"/>
              </a:lnSpc>
              <a:spcBef>
                <a:spcPct val="0"/>
              </a:spcBef>
              <a:spcAft>
                <a:spcPct val="0"/>
              </a:spcAft>
              <a:buClr>
                <a:schemeClr val="tx2"/>
              </a:buClr>
              <a:buSzPct val="92000"/>
              <a:tabLst/>
            </a:pPr>
            <a:r>
              <a:rPr kumimoji="0" lang="tr-TR" sz="2600" b="1" i="0" u="none" strike="noStrike" cap="none" normalizeH="0" baseline="0" dirty="0" smtClean="0">
                <a:ln>
                  <a:noFill/>
                </a:ln>
                <a:solidFill>
                  <a:schemeClr val="tx1"/>
                </a:solidFill>
                <a:effectLst/>
                <a:latin typeface="+mn-lt"/>
                <a:ea typeface="Times New Roman" pitchFamily="18" charset="0"/>
                <a:cs typeface="Times New Roman" pitchFamily="18" charset="0"/>
              </a:rPr>
              <a:t> </a:t>
            </a:r>
            <a:r>
              <a:rPr kumimoji="0" lang="tr-TR" sz="2600" b="1" i="0" u="none" strike="noStrike" cap="none" normalizeH="0" dirty="0" smtClean="0">
                <a:ln>
                  <a:noFill/>
                </a:ln>
                <a:solidFill>
                  <a:schemeClr val="tx1"/>
                </a:solidFill>
                <a:effectLst/>
                <a:latin typeface="+mn-lt"/>
                <a:ea typeface="Times New Roman" pitchFamily="18" charset="0"/>
                <a:cs typeface="Times New Roman" pitchFamily="18" charset="0"/>
              </a:rPr>
              <a:t>    </a:t>
            </a:r>
            <a:r>
              <a:rPr kumimoji="0" lang="tr-TR" sz="2600" b="1" i="0" u="none" strike="noStrike" cap="none" normalizeH="0" baseline="0" dirty="0" smtClean="0">
                <a:ln>
                  <a:noFill/>
                </a:ln>
                <a:solidFill>
                  <a:schemeClr val="tx1"/>
                </a:solidFill>
                <a:effectLst/>
                <a:latin typeface="+mn-lt"/>
                <a:ea typeface="Times New Roman" pitchFamily="18" charset="0"/>
                <a:cs typeface="Times New Roman" pitchFamily="18" charset="0"/>
              </a:rPr>
              <a:t>4 (dört) kişiden </a:t>
            </a:r>
            <a:r>
              <a:rPr kumimoji="0" lang="tr-TR" sz="2600" b="0" i="0" u="none" strike="noStrike" cap="none" normalizeH="0" baseline="0" dirty="0" smtClean="0">
                <a:ln>
                  <a:noFill/>
                </a:ln>
                <a:solidFill>
                  <a:schemeClr val="tx1"/>
                </a:solidFill>
                <a:effectLst/>
                <a:latin typeface="+mn-lt"/>
                <a:ea typeface="Times New Roman" pitchFamily="18" charset="0"/>
                <a:cs typeface="Times New Roman" pitchFamily="18" charset="0"/>
              </a:rPr>
              <a:t>oluşan ‘’</a:t>
            </a:r>
            <a:r>
              <a:rPr kumimoji="0" lang="tr-TR" sz="2600" b="1" i="0" u="none" strike="noStrike" cap="none" normalizeH="0" baseline="0" dirty="0" smtClean="0">
                <a:ln>
                  <a:noFill/>
                </a:ln>
                <a:solidFill>
                  <a:schemeClr val="tx1"/>
                </a:solidFill>
                <a:effectLst/>
                <a:latin typeface="+mn-lt"/>
                <a:ea typeface="Times New Roman" pitchFamily="18" charset="0"/>
                <a:cs typeface="Times New Roman" pitchFamily="18" charset="0"/>
              </a:rPr>
              <a:t>Okul Değerlendirme Ekipleri’ </a:t>
            </a:r>
            <a:r>
              <a:rPr kumimoji="0" lang="tr-TR" sz="2600" b="0" i="0" u="none" strike="noStrike" cap="none" normalizeH="0" baseline="0" dirty="0" smtClean="0">
                <a:ln>
                  <a:noFill/>
                </a:ln>
                <a:solidFill>
                  <a:schemeClr val="tx1"/>
                </a:solidFill>
                <a:effectLst/>
                <a:latin typeface="+mn-lt"/>
                <a:ea typeface="Times New Roman" pitchFamily="18" charset="0"/>
                <a:cs typeface="Times New Roman" pitchFamily="18" charset="0"/>
              </a:rPr>
              <a:t>oluşturulur.</a:t>
            </a:r>
            <a:endParaRPr lang="tr-TR" sz="2600" dirty="0" smtClean="0">
              <a:latin typeface="+mn-lt"/>
              <a:ea typeface="Times New Roman" pitchFamily="18" charset="0"/>
              <a:cs typeface="Times New Roman" pitchFamily="18" charset="0"/>
            </a:endParaRPr>
          </a:p>
          <a:p>
            <a:pPr marR="0" lvl="0" algn="just" defTabSz="914400" rtl="0" eaLnBrk="1" fontAlgn="base" latinLnBrk="0" hangingPunct="1">
              <a:lnSpc>
                <a:spcPct val="130000"/>
              </a:lnSpc>
              <a:spcBef>
                <a:spcPct val="0"/>
              </a:spcBef>
              <a:spcAft>
                <a:spcPct val="0"/>
              </a:spcAft>
              <a:buClr>
                <a:schemeClr val="tx2"/>
              </a:buClr>
              <a:buSzPct val="92000"/>
              <a:tabLst/>
            </a:pPr>
            <a:endParaRPr kumimoji="0" lang="tr-TR" sz="1000" b="0" i="0" u="none" strike="noStrike" cap="none" normalizeH="0" baseline="0" dirty="0" smtClean="0">
              <a:ln>
                <a:noFill/>
              </a:ln>
              <a:solidFill>
                <a:schemeClr val="tx1"/>
              </a:solidFill>
              <a:effectLst/>
              <a:latin typeface="+mn-lt"/>
              <a:ea typeface="Times New Roman" pitchFamily="18" charset="0"/>
              <a:cs typeface="Times New Roman" pitchFamily="18" charset="0"/>
            </a:endParaRPr>
          </a:p>
          <a:p>
            <a:pPr marR="0" lvl="0" algn="just" defTabSz="914400" rtl="0" eaLnBrk="1" fontAlgn="base" latinLnBrk="0" hangingPunct="1">
              <a:lnSpc>
                <a:spcPct val="130000"/>
              </a:lnSpc>
              <a:spcBef>
                <a:spcPct val="0"/>
              </a:spcBef>
              <a:spcAft>
                <a:spcPct val="0"/>
              </a:spcAft>
              <a:buSzPct val="92000"/>
              <a:buFont typeface="Wingdings" pitchFamily="2" charset="2"/>
              <a:buChar char="ü"/>
              <a:tabLst/>
            </a:pPr>
            <a:r>
              <a:rPr lang="tr-TR" sz="2600" dirty="0" smtClean="0">
                <a:latin typeface="+mn-lt"/>
                <a:ea typeface="Verdana" pitchFamily="34" charset="0"/>
                <a:cs typeface="Arial" pitchFamily="34" charset="0"/>
              </a:rPr>
              <a:t> İlçelerde değerlendirilmesi gereken okul ve personel sayıları dikkate alınarak birden fazla değerlendirme ekibi oluşturulabilir</a:t>
            </a:r>
            <a:endParaRPr kumimoji="0" lang="tr-TR" sz="2600" b="0" i="0" u="none" strike="noStrike" cap="none" normalizeH="0" baseline="0" dirty="0" smtClean="0">
              <a:ln>
                <a:noFill/>
              </a:ln>
              <a:solidFill>
                <a:schemeClr val="tx1"/>
              </a:solidFill>
              <a:effectLst/>
              <a:latin typeface="+mn-lt"/>
              <a:ea typeface="Times New Roman" pitchFamily="18" charset="0"/>
              <a:cs typeface="Times New Roman" pitchFamily="18" charset="0"/>
            </a:endParaRPr>
          </a:p>
          <a:p>
            <a:pPr marR="0" lvl="0" algn="just" defTabSz="914400" rtl="0" eaLnBrk="1" fontAlgn="base" latinLnBrk="0" hangingPunct="1">
              <a:lnSpc>
                <a:spcPct val="130000"/>
              </a:lnSpc>
              <a:spcBef>
                <a:spcPct val="0"/>
              </a:spcBef>
              <a:spcAft>
                <a:spcPct val="0"/>
              </a:spcAft>
              <a:buClr>
                <a:schemeClr val="tx2"/>
              </a:buClr>
              <a:buSzPct val="92000"/>
              <a:tabLst/>
            </a:pPr>
            <a:endParaRPr kumimoji="0" lang="tr-TR" sz="1000" b="0" i="0" u="none" strike="noStrike" cap="none" normalizeH="0" baseline="0" dirty="0" smtClean="0">
              <a:ln>
                <a:noFill/>
              </a:ln>
              <a:solidFill>
                <a:schemeClr val="tx1"/>
              </a:solidFill>
              <a:effectLst/>
              <a:latin typeface="+mn-lt"/>
              <a:ea typeface="Times New Roman" pitchFamily="18" charset="0"/>
              <a:cs typeface="Times New Roman" pitchFamily="18" charset="0"/>
            </a:endParaRPr>
          </a:p>
          <a:p>
            <a:pPr lvl="0" algn="just">
              <a:lnSpc>
                <a:spcPct val="130000"/>
              </a:lnSpc>
              <a:buSzPct val="92000"/>
              <a:buFont typeface="Wingdings" pitchFamily="2" charset="2"/>
              <a:buChar char="ü"/>
            </a:pPr>
            <a:r>
              <a:rPr kumimoji="0" lang="tr-TR" sz="2600" b="0" i="0" u="none" strike="noStrike" cap="none" normalizeH="0" baseline="0" dirty="0" smtClean="0">
                <a:ln>
                  <a:noFill/>
                </a:ln>
                <a:solidFill>
                  <a:schemeClr val="tx1"/>
                </a:solidFill>
                <a:effectLst/>
                <a:latin typeface="+mn-lt"/>
                <a:ea typeface="Times New Roman" pitchFamily="18" charset="0"/>
                <a:cs typeface="Times New Roman" pitchFamily="18" charset="0"/>
              </a:rPr>
              <a:t>  </a:t>
            </a:r>
            <a:r>
              <a:rPr lang="tr-TR" sz="2600" dirty="0" smtClean="0">
                <a:latin typeface="+mn-lt"/>
                <a:ea typeface="Times New Roman" pitchFamily="18" charset="0"/>
                <a:cs typeface="Times New Roman" pitchFamily="18" charset="0"/>
              </a:rPr>
              <a:t>Okul Değerlendirme Ekipleri </a:t>
            </a:r>
            <a:r>
              <a:rPr kumimoji="0" lang="tr-TR" sz="2600" b="1" i="0" u="none" strike="noStrike" cap="none" normalizeH="0" baseline="0" dirty="0" smtClean="0">
                <a:ln>
                  <a:noFill/>
                </a:ln>
                <a:solidFill>
                  <a:schemeClr val="tx1"/>
                </a:solidFill>
                <a:effectLst/>
                <a:latin typeface="+mn-lt"/>
                <a:ea typeface="Times New Roman" pitchFamily="18" charset="0"/>
                <a:cs typeface="Times New Roman" pitchFamily="18" charset="0"/>
              </a:rPr>
              <a:t>Okulda Sağlığın Korunması ve Geliştirilmesi Programı Uygulama kılavuzu </a:t>
            </a:r>
            <a:r>
              <a:rPr kumimoji="0" lang="tr-TR" sz="2600" b="0" i="0" u="none" strike="noStrike" cap="none" normalizeH="0" baseline="0" dirty="0" smtClean="0">
                <a:ln>
                  <a:noFill/>
                </a:ln>
                <a:solidFill>
                  <a:schemeClr val="tx1"/>
                </a:solidFill>
                <a:effectLst/>
                <a:latin typeface="+mn-lt"/>
                <a:ea typeface="Times New Roman" pitchFamily="18" charset="0"/>
                <a:cs typeface="Times New Roman" pitchFamily="18" charset="0"/>
              </a:rPr>
              <a:t>ekinde yer alan formları kullanarak okullarda değerlendirme yapacaktır. </a:t>
            </a:r>
          </a:p>
        </p:txBody>
      </p:sp>
      <p:sp>
        <p:nvSpPr>
          <p:cNvPr id="8" name="1 Başlık"/>
          <p:cNvSpPr txBox="1">
            <a:spLocks/>
          </p:cNvSpPr>
          <p:nvPr/>
        </p:nvSpPr>
        <p:spPr>
          <a:xfrm>
            <a:off x="1126655" y="22597"/>
            <a:ext cx="11063758" cy="742901"/>
          </a:xfrm>
          <a:prstGeom prst="rect">
            <a:avLst/>
          </a:prstGeom>
        </p:spPr>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1088502" rtl="0" eaLnBrk="1" fontAlgn="auto" latinLnBrk="0" hangingPunct="1">
              <a:lnSpc>
                <a:spcPct val="100000"/>
              </a:lnSpc>
              <a:spcBef>
                <a:spcPts val="0"/>
              </a:spcBef>
              <a:spcAft>
                <a:spcPts val="0"/>
              </a:spcAft>
              <a:buClrTx/>
              <a:buSzTx/>
              <a:buFontTx/>
              <a:buNone/>
              <a:tabLst/>
              <a:defRPr/>
            </a:pPr>
            <a:r>
              <a:rPr kumimoji="0" lang="tr-TR" sz="3600" b="1" i="0" u="none" strike="noStrike" kern="1200" cap="none" spc="0" normalizeH="0" baseline="0" noProof="0" dirty="0" smtClean="0">
                <a:ln w="11430"/>
                <a:solidFill>
                  <a:schemeClr val="bg1"/>
                </a:solidFill>
                <a:effectLst/>
                <a:uLnTx/>
                <a:uFillTx/>
                <a:latin typeface="+mj-lt"/>
                <a:ea typeface="+mj-ea"/>
                <a:cs typeface="+mj-cs"/>
              </a:rPr>
              <a:t>Okul Değerlendirme</a:t>
            </a:r>
            <a:r>
              <a:rPr kumimoji="0" lang="tr-TR" sz="3600" b="1" i="0" u="none" strike="noStrike" kern="1200" cap="none" spc="0" normalizeH="0" noProof="0" dirty="0" smtClean="0">
                <a:ln w="11430"/>
                <a:solidFill>
                  <a:schemeClr val="bg1"/>
                </a:solidFill>
                <a:effectLst/>
                <a:uLnTx/>
                <a:uFillTx/>
                <a:latin typeface="+mj-lt"/>
                <a:ea typeface="+mj-ea"/>
                <a:cs typeface="+mj-cs"/>
              </a:rPr>
              <a:t> Ekipleri</a:t>
            </a:r>
            <a:endParaRPr kumimoji="0" lang="tr-TR" sz="3600" b="1" i="0" u="none" strike="noStrike" kern="1200" cap="none" spc="0" normalizeH="0" baseline="0" noProof="0" dirty="0">
              <a:ln w="11430"/>
              <a:solidFill>
                <a:schemeClr val="bg1"/>
              </a:solidFill>
              <a:effectLst/>
              <a:uLnTx/>
              <a:uFillTx/>
              <a:latin typeface="+mj-lt"/>
              <a:ea typeface="+mj-ea"/>
              <a:cs typeface="+mj-cs"/>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47734" y="5604424"/>
            <a:ext cx="1081158" cy="1163550"/>
          </a:xfrm>
          <a:prstGeom prst="rect">
            <a:avLst/>
          </a:prstGeom>
        </p:spPr>
      </p:pic>
    </p:spTree>
  </p:cSld>
  <p:clrMapOvr>
    <a:masterClrMapping/>
  </p:clrMapOvr>
  <p:transition spd="med">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1126654" y="1124744"/>
            <a:ext cx="10397840" cy="4450449"/>
          </a:xfrm>
          <a:prstGeom prst="rect">
            <a:avLst/>
          </a:prstGeom>
        </p:spPr>
        <p:txBody>
          <a:bodyPr wrap="square">
            <a:spAutoFit/>
          </a:bodyPr>
          <a:lstStyle/>
          <a:p>
            <a:pPr marL="216000" lvl="0" algn="just">
              <a:lnSpc>
                <a:spcPct val="120000"/>
              </a:lnSpc>
              <a:buFont typeface="Wingdings" pitchFamily="2" charset="2"/>
              <a:buChar char="ü"/>
            </a:pPr>
            <a:r>
              <a:rPr lang="tr-TR" dirty="0" smtClean="0">
                <a:latin typeface="+mn-lt"/>
                <a:ea typeface="Verdana" pitchFamily="34" charset="0"/>
                <a:cs typeface="Arial" pitchFamily="34" charset="0"/>
              </a:rPr>
              <a:t> Söz konusu değerlendirme ekibi; belirtilen görev tanımları kapsamında İlçe Sağlık Müdürünün uygun gördüğü </a:t>
            </a:r>
            <a:r>
              <a:rPr lang="tr-TR" b="1" dirty="0" smtClean="0">
                <a:latin typeface="+mn-lt"/>
                <a:ea typeface="Verdana" pitchFamily="34" charset="0"/>
                <a:cs typeface="Arial" pitchFamily="34" charset="0"/>
              </a:rPr>
              <a:t>İlçe Sağlık Müdürlüğü çalışanlarından</a:t>
            </a:r>
            <a:r>
              <a:rPr lang="tr-TR" dirty="0" smtClean="0">
                <a:latin typeface="+mn-lt"/>
                <a:ea typeface="Verdana" pitchFamily="34" charset="0"/>
                <a:cs typeface="Arial" pitchFamily="34" charset="0"/>
              </a:rPr>
              <a:t>,</a:t>
            </a:r>
          </a:p>
          <a:p>
            <a:pPr marL="216000" lvl="0" algn="just"/>
            <a:endParaRPr lang="tr-TR" dirty="0" smtClean="0">
              <a:latin typeface="+mn-lt"/>
              <a:ea typeface="Verdana" pitchFamily="34" charset="0"/>
              <a:cs typeface="Arial" pitchFamily="34" charset="0"/>
            </a:endParaRPr>
          </a:p>
          <a:p>
            <a:pPr marL="216000" lvl="0" algn="just">
              <a:lnSpc>
                <a:spcPct val="120000"/>
              </a:lnSpc>
              <a:buFont typeface="Wingdings" pitchFamily="2" charset="2"/>
              <a:buChar char="ü"/>
            </a:pPr>
            <a:r>
              <a:rPr lang="tr-TR" dirty="0" smtClean="0">
                <a:latin typeface="+mn-lt"/>
                <a:ea typeface="Verdana" pitchFamily="34" charset="0"/>
                <a:cs typeface="Arial" pitchFamily="34" charset="0"/>
              </a:rPr>
              <a:t> İl/İlçe Millî Eğitim Müdürlüğü tarafından görevlendirilen </a:t>
            </a:r>
            <a:r>
              <a:rPr lang="tr-TR" b="1" dirty="0" smtClean="0">
                <a:latin typeface="+mn-lt"/>
                <a:ea typeface="Verdana" pitchFamily="34" charset="0"/>
                <a:cs typeface="Arial" pitchFamily="34" charset="0"/>
              </a:rPr>
              <a:t>öğretmenlerden (Sağlık Hizmetleri Alan Öğretmeni, Sağlık Bilgisi ya da Biyoloji öğretmenleri gibi)</a:t>
            </a:r>
            <a:r>
              <a:rPr lang="tr-TR" dirty="0" smtClean="0">
                <a:latin typeface="+mn-lt"/>
                <a:ea typeface="Verdana" pitchFamily="34" charset="0"/>
                <a:cs typeface="Arial" pitchFamily="34" charset="0"/>
              </a:rPr>
              <a:t> oluşacaktır.</a:t>
            </a:r>
          </a:p>
          <a:p>
            <a:pPr marL="216000" lvl="0" algn="just"/>
            <a:endParaRPr lang="tr-TR" dirty="0" smtClean="0">
              <a:latin typeface="+mn-lt"/>
              <a:ea typeface="Verdana" pitchFamily="34" charset="0"/>
              <a:cs typeface="Arial" pitchFamily="34" charset="0"/>
            </a:endParaRPr>
          </a:p>
          <a:p>
            <a:pPr marL="216000" algn="just">
              <a:lnSpc>
                <a:spcPct val="120000"/>
              </a:lnSpc>
              <a:buFont typeface="Wingdings" pitchFamily="2" charset="2"/>
              <a:buChar char="ü"/>
            </a:pPr>
            <a:r>
              <a:rPr lang="tr-TR" dirty="0" smtClean="0">
                <a:latin typeface="+mn-lt"/>
                <a:ea typeface="Verdana" pitchFamily="34" charset="0"/>
                <a:cs typeface="Arial" pitchFamily="34" charset="0"/>
              </a:rPr>
              <a:t>Okullarda yapılacak </a:t>
            </a:r>
            <a:r>
              <a:rPr lang="tr-TR" u="sng" dirty="0" smtClean="0">
                <a:latin typeface="+mn-lt"/>
                <a:ea typeface="Verdana" pitchFamily="34" charset="0"/>
                <a:cs typeface="Arial" pitchFamily="34" charset="0"/>
              </a:rPr>
              <a:t>izleme ve değerlendirme çalışmaları İlçe Sağlık Müdürlüğü ve İlçe Milli Eğitim Müdürlüğü tarafından eşgüdümlü </a:t>
            </a:r>
            <a:r>
              <a:rPr lang="tr-TR" dirty="0" smtClean="0">
                <a:latin typeface="+mn-lt"/>
                <a:ea typeface="Verdana" pitchFamily="34" charset="0"/>
                <a:cs typeface="Arial" pitchFamily="34" charset="0"/>
              </a:rPr>
              <a:t>gerçekleştirilecektir.</a:t>
            </a:r>
          </a:p>
          <a:p>
            <a:pPr marL="216000" algn="just">
              <a:lnSpc>
                <a:spcPct val="120000"/>
              </a:lnSpc>
              <a:buFont typeface="Wingdings" pitchFamily="2" charset="2"/>
              <a:buChar char="ü"/>
            </a:pPr>
            <a:endParaRPr lang="tr-TR" dirty="0" smtClean="0">
              <a:latin typeface="+mn-lt"/>
              <a:ea typeface="Verdana" pitchFamily="34" charset="0"/>
              <a:cs typeface="Arial" pitchFamily="34" charset="0"/>
            </a:endParaRPr>
          </a:p>
          <a:p>
            <a:pPr marL="216000" lvl="1" algn="just">
              <a:lnSpc>
                <a:spcPct val="120000"/>
              </a:lnSpc>
              <a:buFont typeface="Wingdings" pitchFamily="2" charset="2"/>
              <a:buChar char="ü"/>
            </a:pPr>
            <a:r>
              <a:rPr lang="tr-TR" dirty="0">
                <a:ea typeface="Verdana" pitchFamily="34" charset="0"/>
                <a:cs typeface="Arial" pitchFamily="34" charset="0"/>
              </a:rPr>
              <a:t>Program kapsamında okul değerlendirmeleri için okulların açık olduğu dönemde (eğitim - öğretim takvimi içinde), okul ziyaretleri gerçekleştirilecek olup, bu kapsamda eklerde yer alan formlar kullanılacaktır.</a:t>
            </a:r>
          </a:p>
          <a:p>
            <a:pPr marL="216000" algn="just">
              <a:lnSpc>
                <a:spcPct val="120000"/>
              </a:lnSpc>
              <a:buFont typeface="Wingdings" pitchFamily="2" charset="2"/>
              <a:buChar char="ü"/>
            </a:pPr>
            <a:endParaRPr lang="tr-TR" sz="2600" dirty="0" smtClean="0">
              <a:latin typeface="+mn-lt"/>
              <a:ea typeface="Verdana" pitchFamily="34" charset="0"/>
              <a:cs typeface="Arial" pitchFamily="34" charset="0"/>
            </a:endParaRPr>
          </a:p>
        </p:txBody>
      </p:sp>
      <p:sp>
        <p:nvSpPr>
          <p:cNvPr id="6" name="1 Başlık"/>
          <p:cNvSpPr txBox="1">
            <a:spLocks/>
          </p:cNvSpPr>
          <p:nvPr/>
        </p:nvSpPr>
        <p:spPr>
          <a:xfrm>
            <a:off x="1126655" y="22597"/>
            <a:ext cx="11063758" cy="742901"/>
          </a:xfrm>
          <a:prstGeom prst="rect">
            <a:avLst/>
          </a:prstGeom>
        </p:spPr>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1088502" rtl="0" eaLnBrk="1" fontAlgn="auto" latinLnBrk="0" hangingPunct="1">
              <a:lnSpc>
                <a:spcPct val="100000"/>
              </a:lnSpc>
              <a:spcBef>
                <a:spcPts val="0"/>
              </a:spcBef>
              <a:spcAft>
                <a:spcPts val="0"/>
              </a:spcAft>
              <a:buClrTx/>
              <a:buSzTx/>
              <a:buFontTx/>
              <a:buNone/>
              <a:tabLst/>
              <a:defRPr/>
            </a:pPr>
            <a:r>
              <a:rPr kumimoji="0" lang="tr-TR" sz="3600" b="1" i="0" u="none" strike="noStrike" kern="1200" cap="none" spc="0" normalizeH="0" baseline="0" noProof="0" dirty="0" smtClean="0">
                <a:ln w="11430"/>
                <a:solidFill>
                  <a:schemeClr val="bg1"/>
                </a:solidFill>
                <a:effectLst/>
                <a:uLnTx/>
                <a:uFillTx/>
                <a:latin typeface="+mj-lt"/>
                <a:ea typeface="+mj-ea"/>
                <a:cs typeface="+mj-cs"/>
              </a:rPr>
              <a:t>Okul Değerlendirme</a:t>
            </a:r>
            <a:r>
              <a:rPr kumimoji="0" lang="tr-TR" sz="3600" b="1" i="0" u="none" strike="noStrike" kern="1200" cap="none" spc="0" normalizeH="0" noProof="0" dirty="0" smtClean="0">
                <a:ln w="11430"/>
                <a:solidFill>
                  <a:schemeClr val="bg1"/>
                </a:solidFill>
                <a:effectLst/>
                <a:uLnTx/>
                <a:uFillTx/>
                <a:latin typeface="+mj-lt"/>
                <a:ea typeface="+mj-ea"/>
                <a:cs typeface="+mj-cs"/>
              </a:rPr>
              <a:t> Ekipleri</a:t>
            </a:r>
            <a:endParaRPr kumimoji="0" lang="tr-TR" sz="3600" b="1" i="0" u="none" strike="noStrike" kern="1200" cap="none" spc="0" normalizeH="0" baseline="0" noProof="0" dirty="0">
              <a:ln w="11430"/>
              <a:solidFill>
                <a:schemeClr val="bg1"/>
              </a:solidFill>
              <a:effectLst/>
              <a:uLnTx/>
              <a:uFillTx/>
              <a:latin typeface="+mj-lt"/>
              <a:ea typeface="+mj-ea"/>
              <a:cs typeface="+mj-cs"/>
            </a:endParaRPr>
          </a:p>
        </p:txBody>
      </p:sp>
      <p:pic>
        <p:nvPicPr>
          <p:cNvPr id="7" name="Resi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61550" y="5157192"/>
            <a:ext cx="1178918" cy="1268760"/>
          </a:xfrm>
          <a:prstGeom prst="rect">
            <a:avLst/>
          </a:prstGeom>
        </p:spPr>
      </p:pic>
    </p:spTree>
  </p:cSld>
  <p:clrMapOvr>
    <a:masterClrMapping/>
  </p:clrMapOvr>
  <p:transition spd="med">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198662" y="485472"/>
            <a:ext cx="10585177" cy="54107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lvl="1" algn="just">
              <a:buSzPct val="100000"/>
              <a:tabLst>
                <a:tab pos="554038" algn="l"/>
              </a:tabLst>
            </a:pPr>
            <a:endParaRPr lang="tr-TR" sz="2400" dirty="0" smtClean="0">
              <a:latin typeface="+mn-lt"/>
              <a:ea typeface="Verdana" pitchFamily="34" charset="0"/>
              <a:cs typeface="Arial" pitchFamily="34" charset="0"/>
            </a:endParaRPr>
          </a:p>
          <a:p>
            <a:pPr marL="0" lvl="1" algn="just">
              <a:lnSpc>
                <a:spcPct val="120000"/>
              </a:lnSpc>
              <a:buSzPct val="100000"/>
              <a:buFont typeface="Wingdings" pitchFamily="2" charset="2"/>
              <a:buChar char="Ø"/>
              <a:tabLst>
                <a:tab pos="554038" algn="l"/>
              </a:tabLst>
            </a:pPr>
            <a:r>
              <a:rPr lang="tr-TR" sz="2400" dirty="0" smtClean="0">
                <a:latin typeface="+mn-lt"/>
                <a:ea typeface="Verdana" pitchFamily="34" charset="0"/>
                <a:cs typeface="Arial" pitchFamily="34" charset="0"/>
              </a:rPr>
              <a:t> </a:t>
            </a:r>
            <a:r>
              <a:rPr lang="tr-TR" sz="2400" b="1" dirty="0" smtClean="0">
                <a:latin typeface="+mn-lt"/>
                <a:ea typeface="Verdana" pitchFamily="34" charset="0"/>
                <a:cs typeface="Arial" pitchFamily="34" charset="0"/>
              </a:rPr>
              <a:t>İl düzeyinde </a:t>
            </a:r>
            <a:r>
              <a:rPr lang="tr-TR" sz="2400" dirty="0" smtClean="0">
                <a:latin typeface="+mn-lt"/>
                <a:ea typeface="Verdana" pitchFamily="34" charset="0"/>
                <a:cs typeface="Arial" pitchFamily="34" charset="0"/>
              </a:rPr>
              <a:t>programa ait sonuçlar, eğitim- öğretim yılı sonunda </a:t>
            </a:r>
            <a:r>
              <a:rPr lang="tr-TR" sz="2400" b="1" dirty="0" smtClean="0">
                <a:latin typeface="+mn-lt"/>
                <a:ea typeface="Verdana" pitchFamily="34" charset="0"/>
                <a:cs typeface="Arial" pitchFamily="34" charset="0"/>
              </a:rPr>
              <a:t>yılda bir kez Form 4 doldurularak Sağlık Bakanlığı ve Milli Eğitim Bakanlığına</a:t>
            </a:r>
            <a:r>
              <a:rPr lang="tr-TR" sz="2400" dirty="0" smtClean="0">
                <a:latin typeface="+mn-lt"/>
                <a:ea typeface="Verdana" pitchFamily="34" charset="0"/>
                <a:cs typeface="Arial" pitchFamily="34" charset="0"/>
              </a:rPr>
              <a:t> bildirilecektir. </a:t>
            </a:r>
          </a:p>
          <a:p>
            <a:pPr marL="0" marR="0" lvl="1" indent="0" algn="just" defTabSz="914400" rtl="0" eaLnBrk="1" fontAlgn="base" latinLnBrk="0" hangingPunct="1">
              <a:lnSpc>
                <a:spcPct val="120000"/>
              </a:lnSpc>
              <a:spcBef>
                <a:spcPct val="0"/>
              </a:spcBef>
              <a:spcAft>
                <a:spcPct val="0"/>
              </a:spcAft>
              <a:buClrTx/>
              <a:buSzPct val="100000"/>
              <a:tabLst>
                <a:tab pos="554038" algn="l"/>
              </a:tabLst>
            </a:pPr>
            <a:endParaRPr lang="tr-TR" sz="1400" dirty="0" smtClean="0">
              <a:latin typeface="+mn-lt"/>
              <a:ea typeface="Verdana" pitchFamily="34" charset="0"/>
              <a:cs typeface="Arial" pitchFamily="34" charset="0"/>
            </a:endParaRPr>
          </a:p>
          <a:p>
            <a:pPr marL="0" marR="0" lvl="1" indent="0" algn="just" defTabSz="914400" rtl="0" eaLnBrk="1" fontAlgn="base" latinLnBrk="0" hangingPunct="1">
              <a:lnSpc>
                <a:spcPct val="120000"/>
              </a:lnSpc>
              <a:spcBef>
                <a:spcPct val="0"/>
              </a:spcBef>
              <a:spcAft>
                <a:spcPct val="0"/>
              </a:spcAft>
              <a:buClrTx/>
              <a:buSzPct val="100000"/>
              <a:buFont typeface="Wingdings" pitchFamily="2" charset="2"/>
              <a:buChar char="Ø"/>
              <a:tabLst>
                <a:tab pos="554038" algn="l"/>
              </a:tabLst>
            </a:pPr>
            <a:r>
              <a:rPr lang="tr-TR" sz="2400" dirty="0" smtClean="0">
                <a:latin typeface="+mn-lt"/>
                <a:ea typeface="Verdana" pitchFamily="34" charset="0"/>
                <a:cs typeface="Arial" pitchFamily="34" charset="0"/>
              </a:rPr>
              <a:t> Sağlık Bakanlığı Halk Sağlığı Genel Müdürlüğü,  Çocuk ve Ergen Sağlığı Daire Başkanlığına yapılacak bildirimler</a:t>
            </a:r>
            <a:r>
              <a:rPr lang="tr-TR" sz="2400" b="1" dirty="0" smtClean="0">
                <a:latin typeface="+mn-lt"/>
                <a:ea typeface="Verdana" pitchFamily="34" charset="0"/>
                <a:cs typeface="Arial" pitchFamily="34" charset="0"/>
              </a:rPr>
              <a:t>, Çocuk,  Ergen,  Kadın ve Üreme Sağlığı Birimi </a:t>
            </a:r>
            <a:r>
              <a:rPr lang="tr-TR" sz="2400" dirty="0" smtClean="0">
                <a:latin typeface="+mn-lt"/>
                <a:ea typeface="Verdana" pitchFamily="34" charset="0"/>
                <a:cs typeface="Arial" pitchFamily="34" charset="0"/>
              </a:rPr>
              <a:t>aracılığı ile, </a:t>
            </a:r>
          </a:p>
          <a:p>
            <a:pPr marL="0" marR="0" lvl="1" indent="0" algn="just" defTabSz="914400" rtl="0" eaLnBrk="1" fontAlgn="base" latinLnBrk="0" hangingPunct="1">
              <a:lnSpc>
                <a:spcPct val="120000"/>
              </a:lnSpc>
              <a:spcBef>
                <a:spcPct val="0"/>
              </a:spcBef>
              <a:spcAft>
                <a:spcPct val="0"/>
              </a:spcAft>
              <a:buClrTx/>
              <a:buSzPct val="100000"/>
              <a:tabLst>
                <a:tab pos="554038" algn="l"/>
              </a:tabLst>
            </a:pPr>
            <a:endParaRPr lang="tr-TR" sz="1400" dirty="0" smtClean="0">
              <a:latin typeface="+mn-lt"/>
              <a:ea typeface="Verdana" pitchFamily="34" charset="0"/>
              <a:cs typeface="Arial" pitchFamily="34" charset="0"/>
            </a:endParaRPr>
          </a:p>
          <a:p>
            <a:pPr marL="0" marR="0" lvl="1" indent="0" algn="just" defTabSz="914400" rtl="0" eaLnBrk="1" fontAlgn="base" latinLnBrk="0" hangingPunct="1">
              <a:lnSpc>
                <a:spcPct val="120000"/>
              </a:lnSpc>
              <a:spcBef>
                <a:spcPct val="0"/>
              </a:spcBef>
              <a:spcAft>
                <a:spcPct val="0"/>
              </a:spcAft>
              <a:buClrTx/>
              <a:buSzPct val="100000"/>
              <a:buFont typeface="Wingdings" pitchFamily="2" charset="2"/>
              <a:buChar char="Ø"/>
              <a:tabLst>
                <a:tab pos="554038" algn="l"/>
              </a:tabLst>
            </a:pPr>
            <a:r>
              <a:rPr lang="tr-TR" sz="2400" dirty="0" smtClean="0">
                <a:latin typeface="+mn-lt"/>
                <a:ea typeface="Verdana" pitchFamily="34" charset="0"/>
                <a:cs typeface="Arial" pitchFamily="34" charset="0"/>
              </a:rPr>
              <a:t> Milli Eğitim Bakanlığı, Mesleki ve Teknik Eğitim Genel Müdürlüğü, Öğrenci İşleri ve Sosyal Etkinlikler Daire Başkanlığı’na yapılacak bildirimler ise </a:t>
            </a:r>
            <a:r>
              <a:rPr lang="tr-TR" sz="2400" b="1" dirty="0" smtClean="0">
                <a:latin typeface="+mn-lt"/>
                <a:ea typeface="Verdana" pitchFamily="34" charset="0"/>
                <a:cs typeface="Arial" pitchFamily="34" charset="0"/>
              </a:rPr>
              <a:t>İl Milli Eğitim Müdürlüğü Okul Sağlığı Hizmetlerinden sorumlu Şube Müdürlüğü</a:t>
            </a:r>
            <a:r>
              <a:rPr lang="tr-TR" sz="2400" dirty="0" smtClean="0">
                <a:latin typeface="+mn-lt"/>
                <a:ea typeface="Verdana" pitchFamily="34" charset="0"/>
                <a:cs typeface="Arial" pitchFamily="34" charset="0"/>
              </a:rPr>
              <a:t> aracılığı ile gerçekleştirilecektir.</a:t>
            </a:r>
          </a:p>
        </p:txBody>
      </p:sp>
      <p:sp>
        <p:nvSpPr>
          <p:cNvPr id="4" name="1 Başlık"/>
          <p:cNvSpPr txBox="1">
            <a:spLocks/>
          </p:cNvSpPr>
          <p:nvPr/>
        </p:nvSpPr>
        <p:spPr>
          <a:xfrm>
            <a:off x="1126655" y="22597"/>
            <a:ext cx="11063758" cy="742901"/>
          </a:xfrm>
          <a:prstGeom prst="rect">
            <a:avLst/>
          </a:prstGeom>
        </p:spPr>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1088502" rtl="0" eaLnBrk="1" fontAlgn="auto" latinLnBrk="0" hangingPunct="1">
              <a:lnSpc>
                <a:spcPct val="100000"/>
              </a:lnSpc>
              <a:spcBef>
                <a:spcPts val="0"/>
              </a:spcBef>
              <a:spcAft>
                <a:spcPts val="0"/>
              </a:spcAft>
              <a:buClrTx/>
              <a:buSzTx/>
              <a:buFontTx/>
              <a:buNone/>
              <a:tabLst/>
              <a:defRPr/>
            </a:pPr>
            <a:r>
              <a:rPr kumimoji="0" lang="tr-TR" sz="3600" b="1" i="0" u="none" strike="noStrike" kern="1200" cap="none" spc="0" normalizeH="0" baseline="0" noProof="0" dirty="0" smtClean="0">
                <a:ln w="11430"/>
                <a:solidFill>
                  <a:schemeClr val="bg1"/>
                </a:solidFill>
                <a:effectLst/>
                <a:uLnTx/>
                <a:uFillTx/>
                <a:latin typeface="+mj-lt"/>
                <a:ea typeface="+mj-ea"/>
                <a:cs typeface="+mj-cs"/>
              </a:rPr>
              <a:t>Okul Değerlendirme</a:t>
            </a:r>
            <a:r>
              <a:rPr kumimoji="0" lang="tr-TR" sz="3600" b="1" i="0" u="none" strike="noStrike" kern="1200" cap="none" spc="0" normalizeH="0" noProof="0" dirty="0" smtClean="0">
                <a:ln w="11430"/>
                <a:solidFill>
                  <a:schemeClr val="bg1"/>
                </a:solidFill>
                <a:effectLst/>
                <a:uLnTx/>
                <a:uFillTx/>
                <a:latin typeface="+mj-lt"/>
                <a:ea typeface="+mj-ea"/>
                <a:cs typeface="+mj-cs"/>
              </a:rPr>
              <a:t> Ekipleri</a:t>
            </a:r>
            <a:endParaRPr kumimoji="0" lang="tr-TR" sz="3600" b="1" i="0" u="none" strike="noStrike" kern="1200" cap="none" spc="0" normalizeH="0" baseline="0" noProof="0" dirty="0">
              <a:ln w="11430"/>
              <a:solidFill>
                <a:schemeClr val="bg1"/>
              </a:solidFill>
              <a:effectLst/>
              <a:uLnTx/>
              <a:uFillTx/>
              <a:latin typeface="+mj-lt"/>
              <a:ea typeface="+mj-ea"/>
              <a:cs typeface="+mj-cs"/>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31710" y="5416794"/>
            <a:ext cx="1034902" cy="1113769"/>
          </a:xfrm>
          <a:prstGeom prst="rect">
            <a:avLst/>
          </a:prstGeom>
        </p:spPr>
      </p:pic>
    </p:spTree>
  </p:cSld>
  <p:clrMapOvr>
    <a:masterClrMapping/>
  </p:clrMapOvr>
  <p:transition spd="med">
    <p:cut/>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9213</TotalTime>
  <Words>1400</Words>
  <Application>Microsoft Office PowerPoint</Application>
  <PresentationFormat>Özel</PresentationFormat>
  <Paragraphs>164</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halil pir</dc:creator>
  <cp:lastModifiedBy>saydan</cp:lastModifiedBy>
  <cp:revision>1415</cp:revision>
  <dcterms:created xsi:type="dcterms:W3CDTF">2014-06-27T07:18:29Z</dcterms:created>
  <dcterms:modified xsi:type="dcterms:W3CDTF">2019-10-30T05:12:16Z</dcterms:modified>
</cp:coreProperties>
</file>